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61" r:id="rId5"/>
    <p:sldId id="263" r:id="rId6"/>
    <p:sldId id="264" r:id="rId7"/>
    <p:sldId id="265" r:id="rId8"/>
    <p:sldId id="272" r:id="rId9"/>
    <p:sldId id="266" r:id="rId10"/>
    <p:sldId id="267" r:id="rId11"/>
    <p:sldId id="269" r:id="rId12"/>
    <p:sldId id="270" r:id="rId13"/>
    <p:sldId id="271" r:id="rId14"/>
  </p:sldIdLst>
  <p:sldSz cx="9144000" cy="5143500" type="screen16x9"/>
  <p:notesSz cx="6858000" cy="9144000"/>
  <p:embeddedFontLst>
    <p:embeddedFont>
      <p:font typeface="Montserrat" panose="020B0604020202020204" charset="0"/>
      <p:regular r:id="rId16"/>
      <p:bold r:id="rId17"/>
    </p:embeddedFont>
    <p:embeddedFont>
      <p:font typeface="Pacifico" panose="020B0604020202020204" charset="0"/>
      <p:regular r:id="rId18"/>
    </p:embeddedFont>
    <p:embeddedFont>
      <p:font typeface="Karla" panose="020B0604020202020204" charset="0"/>
      <p:regular r:id="rId19"/>
      <p:bold r:id="rId20"/>
      <p:italic r:id="rId21"/>
      <p:boldItalic r:id="rId22"/>
    </p:embeddedFont>
    <p:embeddedFont>
      <p:font typeface="Lato" panose="020F0502020204030203" pitchFamily="3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549505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664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a:solidFill>
                  <a:schemeClr val="dk1"/>
                </a:solidFill>
                <a:latin typeface="Lato"/>
                <a:ea typeface="Lato"/>
                <a:cs typeface="Lato"/>
                <a:sym typeface="Lato"/>
              </a:rPr>
              <a:t>TEST MEASURES</a:t>
            </a:r>
          </a:p>
          <a:p>
            <a:pPr marL="457200" lvl="0" indent="-29845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Time it took the user to comprehend and move onto the next screen</a:t>
            </a:r>
          </a:p>
          <a:p>
            <a:pPr marL="457200" lvl="0" indent="-29845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Positive verbal affirmations</a:t>
            </a:r>
          </a:p>
          <a:p>
            <a:pPr marL="457200" lvl="0" indent="-29845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Assumptions, both correct and incorrect</a:t>
            </a:r>
          </a:p>
          <a:p>
            <a:pPr marL="457200" lvl="0" indent="-29845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Questions related to functionality</a:t>
            </a:r>
          </a:p>
          <a:p>
            <a:pPr marL="457200" lvl="0" indent="-298450" rtl="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Number of pauses (getting stuck)</a:t>
            </a:r>
          </a:p>
          <a:p>
            <a:pPr lvl="0" rtl="0">
              <a:lnSpc>
                <a:spcPct val="115000"/>
              </a:lnSpc>
              <a:spcBef>
                <a:spcPts val="0"/>
              </a:spcBef>
              <a:buNone/>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390252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347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The biggest source of confusion during our tests was the complex task. As a result, we intend to remedy this by both fixing the home screen as well as fleshing out the specifics of the complex task. For the home screen, which currently just has two buttons (“Start Journey” and “View Past Journeys”), we will change this to be three buttons where each corresponds to a task (“Start Journey”, “View Past Journeys”, and “Discover Art Taste”). This will help users draw the distinction between the moderate task, which only looks at one museum visit, and the complex task, which aims to collect patterns and draw insights across all museum visits. This coming week, we aim to further explore what exactly our goal is with the complex task and make the screens more clear to reflect this.</a:t>
            </a:r>
          </a:p>
          <a:p>
            <a:pPr lvl="0" rtl="0">
              <a:spcBef>
                <a:spcPts val="0"/>
              </a:spcBef>
              <a:buNone/>
            </a:pPr>
            <a:endParaRPr/>
          </a:p>
        </p:txBody>
      </p:sp>
    </p:spTree>
    <p:extLst>
      <p:ext uri="{BB962C8B-B14F-4D97-AF65-F5344CB8AC3E}">
        <p14:creationId xmlns:p14="http://schemas.microsoft.com/office/powerpoint/2010/main" val="30089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630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061345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1811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96819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92886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3350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24256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641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sz="1100" dirty="0" smtClean="0">
              <a:solidFill>
                <a:schemeClr val="dk1"/>
              </a:solidFill>
              <a:latin typeface="Lato"/>
              <a:ea typeface="Lato"/>
              <a:cs typeface="Lato"/>
              <a:sym typeface="Lato"/>
            </a:endParaRPr>
          </a:p>
        </p:txBody>
      </p:sp>
    </p:spTree>
    <p:extLst>
      <p:ext uri="{BB962C8B-B14F-4D97-AF65-F5344CB8AC3E}">
        <p14:creationId xmlns:p14="http://schemas.microsoft.com/office/powerpoint/2010/main" val="423936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19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Shape 56"/>
          <p:cNvSpPr txBox="1">
            <a:spLocks noGrp="1"/>
          </p:cNvSpPr>
          <p:nvPr>
            <p:ph type="body" idx="1"/>
          </p:nvPr>
        </p:nvSpPr>
        <p:spPr>
          <a:xfrm>
            <a:off x="841000" y="4025300"/>
            <a:ext cx="7845899" cy="519599"/>
          </a:xfrm>
          <a:prstGeom prst="rect">
            <a:avLst/>
          </a:prstGeom>
        </p:spPr>
        <p:txBody>
          <a:bodyPr lIns="91425" tIns="91425" rIns="91425" bIns="91425" anchor="b" anchorCtr="0"/>
          <a:lstStyle>
            <a:lvl1pPr lvl="0">
              <a:spcBef>
                <a:spcPts val="360"/>
              </a:spcBef>
              <a:buNone/>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mpty">
    <p:spTree>
      <p:nvGrpSpPr>
        <p:cNvPr id="1"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6" name="Shape 16"/>
          <p:cNvSpPr txBox="1">
            <a:spLocks noGrp="1"/>
          </p:cNvSpPr>
          <p:nvPr>
            <p:ph type="subTitle" idx="1"/>
          </p:nvPr>
        </p:nvSpPr>
        <p:spPr>
          <a:xfrm>
            <a:off x="6724950" y="3265700"/>
            <a:ext cx="1906199" cy="1031699"/>
          </a:xfrm>
          <a:prstGeom prst="rect">
            <a:avLst/>
          </a:prstGeom>
        </p:spPr>
        <p:txBody>
          <a:bodyPr lIns="91425" tIns="91425" rIns="91425" bIns="91425" anchor="b" anchorCtr="0"/>
          <a:lstStyle>
            <a:lvl1pPr lvl="0" algn="r" rtl="0">
              <a:spcBef>
                <a:spcPts val="0"/>
              </a:spcBef>
              <a:buClr>
                <a:srgbClr val="FFFFFF"/>
              </a:buClr>
              <a:buSzPct val="100000"/>
              <a:buNone/>
              <a:defRPr sz="1800">
                <a:solidFill>
                  <a:srgbClr val="FFFFFF"/>
                </a:solidFill>
              </a:defRPr>
            </a:lvl1pPr>
            <a:lvl2pPr lvl="1" algn="r" rtl="0">
              <a:spcBef>
                <a:spcPts val="0"/>
              </a:spcBef>
              <a:buClr>
                <a:srgbClr val="FFFFFF"/>
              </a:buClr>
              <a:buSzPct val="100000"/>
              <a:buNone/>
              <a:defRPr sz="1800">
                <a:solidFill>
                  <a:srgbClr val="FFFFFF"/>
                </a:solidFill>
              </a:defRPr>
            </a:lvl2pPr>
            <a:lvl3pPr lvl="2" algn="r" rtl="0">
              <a:spcBef>
                <a:spcPts val="0"/>
              </a:spcBef>
              <a:buClr>
                <a:srgbClr val="FFFFFF"/>
              </a:buClr>
              <a:buSzPct val="100000"/>
              <a:buNone/>
              <a:defRPr sz="1800">
                <a:solidFill>
                  <a:srgbClr val="FFFFFF"/>
                </a:solidFill>
              </a:defRPr>
            </a:lvl3pPr>
            <a:lvl4pPr lvl="3" algn="r" rtl="0">
              <a:spcBef>
                <a:spcPts val="0"/>
              </a:spcBef>
              <a:buClr>
                <a:srgbClr val="FFFFFF"/>
              </a:buClr>
              <a:buSzPct val="100000"/>
              <a:buNone/>
              <a:defRPr sz="1800">
                <a:solidFill>
                  <a:srgbClr val="FFFFFF"/>
                </a:solidFill>
              </a:defRPr>
            </a:lvl4pPr>
            <a:lvl5pPr lvl="4" algn="r" rtl="0">
              <a:spcBef>
                <a:spcPts val="0"/>
              </a:spcBef>
              <a:buClr>
                <a:srgbClr val="FFFFFF"/>
              </a:buClr>
              <a:buSzPct val="100000"/>
              <a:buNone/>
              <a:defRPr sz="1800">
                <a:solidFill>
                  <a:srgbClr val="FFFFFF"/>
                </a:solidFill>
              </a:defRPr>
            </a:lvl5pPr>
            <a:lvl6pPr lvl="5" algn="r" rtl="0">
              <a:spcBef>
                <a:spcPts val="0"/>
              </a:spcBef>
              <a:buClr>
                <a:srgbClr val="FFFFFF"/>
              </a:buClr>
              <a:buSzPct val="100000"/>
              <a:buNone/>
              <a:defRPr sz="1800">
                <a:solidFill>
                  <a:srgbClr val="FFFFFF"/>
                </a:solidFill>
              </a:defRPr>
            </a:lvl6pPr>
            <a:lvl7pPr lvl="6" algn="r" rtl="0">
              <a:spcBef>
                <a:spcPts val="0"/>
              </a:spcBef>
              <a:buClr>
                <a:srgbClr val="FFFFFF"/>
              </a:buClr>
              <a:buSzPct val="100000"/>
              <a:buNone/>
              <a:defRPr sz="1800">
                <a:solidFill>
                  <a:srgbClr val="FFFFFF"/>
                </a:solidFill>
              </a:defRPr>
            </a:lvl7pPr>
            <a:lvl8pPr lvl="7" algn="r" rtl="0">
              <a:spcBef>
                <a:spcPts val="0"/>
              </a:spcBef>
              <a:buClr>
                <a:srgbClr val="FFFFFF"/>
              </a:buClr>
              <a:buSzPct val="100000"/>
              <a:buNone/>
              <a:defRPr sz="1800">
                <a:solidFill>
                  <a:srgbClr val="FFFFFF"/>
                </a:solidFill>
              </a:defRPr>
            </a:lvl8pPr>
            <a:lvl9pPr lvl="8" algn="r" rtl="0">
              <a:spcBef>
                <a:spcPts val="0"/>
              </a:spcBef>
              <a:buClr>
                <a:srgbClr val="FFFFFF"/>
              </a:buClr>
              <a:buSzPct val="1000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 image">
    <p:spTree>
      <p:nvGrpSpPr>
        <p:cNvPr id="1" name="Shape 17"/>
        <p:cNvGrpSpPr/>
        <p:nvPr/>
      </p:nvGrpSpPr>
      <p:grpSpPr>
        <a:xfrm>
          <a:off x="0" y="0"/>
          <a:ext cx="0" cy="0"/>
          <a:chOff x="0" y="0"/>
          <a:chExt cx="0" cy="0"/>
        </a:xfrm>
      </p:grpSpPr>
      <p:sp>
        <p:nvSpPr>
          <p:cNvPr id="18" name="Shape 18"/>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Shape 20"/>
          <p:cNvSpPr txBox="1">
            <a:spLocks noGrp="1"/>
          </p:cNvSpPr>
          <p:nvPr>
            <p:ph type="title"/>
          </p:nvPr>
        </p:nvSpPr>
        <p:spPr>
          <a:xfrm>
            <a:off x="838309" y="1807900"/>
            <a:ext cx="3148199" cy="4856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 name="Shape 21"/>
          <p:cNvSpPr txBox="1">
            <a:spLocks noGrp="1"/>
          </p:cNvSpPr>
          <p:nvPr>
            <p:ph type="body" idx="1"/>
          </p:nvPr>
        </p:nvSpPr>
        <p:spPr>
          <a:xfrm>
            <a:off x="838250" y="2419350"/>
            <a:ext cx="3148199" cy="225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big image">
    <p:spTree>
      <p:nvGrpSpPr>
        <p:cNvPr id="1" name="Shape 22"/>
        <p:cNvGrpSpPr/>
        <p:nvPr/>
      </p:nvGrpSpPr>
      <p:grpSpPr>
        <a:xfrm>
          <a:off x="0" y="0"/>
          <a:ext cx="0" cy="0"/>
          <a:chOff x="0" y="0"/>
          <a:chExt cx="0" cy="0"/>
        </a:xfrm>
      </p:grpSpPr>
      <p:sp>
        <p:nvSpPr>
          <p:cNvPr id="23" name="Shape 23"/>
          <p:cNvSpPr/>
          <p:nvPr/>
        </p:nvSpPr>
        <p:spPr>
          <a:xfrm>
            <a:off x="2092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Shape 24"/>
          <p:cNvSpPr/>
          <p:nvPr/>
        </p:nvSpPr>
        <p:spPr>
          <a:xfrm>
            <a:off x="-193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Shape 25"/>
          <p:cNvSpPr txBox="1">
            <a:spLocks noGrp="1"/>
          </p:cNvSpPr>
          <p:nvPr>
            <p:ph type="title"/>
          </p:nvPr>
        </p:nvSpPr>
        <p:spPr>
          <a:xfrm>
            <a:off x="609704" y="4116875"/>
            <a:ext cx="1609799" cy="4856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697674"/>
            <a:ext cx="1957200" cy="653699"/>
          </a:xfrm>
          <a:prstGeom prst="rect">
            <a:avLst/>
          </a:prstGeom>
          <a:noFill/>
          <a:ln>
            <a:noFill/>
          </a:ln>
        </p:spPr>
        <p:txBody>
          <a:bodyPr lIns="91425" tIns="91425" rIns="91425" bIns="91425" anchor="t" anchorCtr="0">
            <a:noAutofit/>
          </a:bodyPr>
          <a:lstStyle/>
          <a:p>
            <a:pPr lvl="0">
              <a:spcBef>
                <a:spcPts val="0"/>
              </a:spcBef>
              <a:buNone/>
            </a:pPr>
            <a:r>
              <a:rPr lang="en" sz="12000">
                <a:solidFill>
                  <a:srgbClr val="CCCCCC"/>
                </a:solidFill>
                <a:latin typeface="Montserrat"/>
                <a:ea typeface="Montserrat"/>
                <a:cs typeface="Montserrat"/>
                <a:sym typeface="Montserrat"/>
              </a:rPr>
              <a:t>“</a:t>
            </a:r>
          </a:p>
        </p:txBody>
      </p:sp>
      <p:sp>
        <p:nvSpPr>
          <p:cNvPr id="30" name="Shape 30"/>
          <p:cNvSpPr txBox="1">
            <a:spLocks noGrp="1"/>
          </p:cNvSpPr>
          <p:nvPr>
            <p:ph type="body" idx="1"/>
          </p:nvPr>
        </p:nvSpPr>
        <p:spPr>
          <a:xfrm>
            <a:off x="838250" y="1657350"/>
            <a:ext cx="5324100" cy="2255700"/>
          </a:xfrm>
          <a:prstGeom prst="rect">
            <a:avLst/>
          </a:prstGeom>
        </p:spPr>
        <p:txBody>
          <a:bodyPr lIns="91425" tIns="91425" rIns="91425" bIns="91425" anchor="t" anchorCtr="0"/>
          <a:lstStyle>
            <a:lvl1pPr lvl="0" rtl="0">
              <a:spcBef>
                <a:spcPts val="0"/>
              </a:spcBef>
              <a:buSzPct val="100000"/>
              <a:buFont typeface="Montserrat"/>
              <a:defRPr sz="2400">
                <a:latin typeface="Montserrat"/>
                <a:ea typeface="Montserrat"/>
                <a:cs typeface="Montserrat"/>
                <a:sym typeface="Montserrat"/>
              </a:defRPr>
            </a:lvl1pPr>
            <a:lvl2pPr lvl="1" rtl="0">
              <a:spcBef>
                <a:spcPts val="0"/>
              </a:spcBef>
              <a:buSzPct val="100000"/>
              <a:buFont typeface="Montserrat"/>
              <a:defRPr sz="2400">
                <a:latin typeface="Montserrat"/>
                <a:ea typeface="Montserrat"/>
                <a:cs typeface="Montserrat"/>
                <a:sym typeface="Montserrat"/>
              </a:defRPr>
            </a:lvl2pPr>
            <a:lvl3pPr lvl="2" rtl="0">
              <a:spcBef>
                <a:spcPts val="0"/>
              </a:spcBef>
              <a:buSzPct val="100000"/>
              <a:buFont typeface="Montserrat"/>
              <a:defRPr sz="2400">
                <a:latin typeface="Montserrat"/>
                <a:ea typeface="Montserrat"/>
                <a:cs typeface="Montserrat"/>
                <a:sym typeface="Montserrat"/>
              </a:defRPr>
            </a:lvl3pPr>
            <a:lvl4pPr lvl="3" rtl="0">
              <a:spcBef>
                <a:spcPts val="0"/>
              </a:spcBef>
              <a:buSzPct val="100000"/>
              <a:buFont typeface="Montserrat"/>
              <a:defRPr sz="2400">
                <a:latin typeface="Montserrat"/>
                <a:ea typeface="Montserrat"/>
                <a:cs typeface="Montserrat"/>
                <a:sym typeface="Montserrat"/>
              </a:defRPr>
            </a:lvl4pPr>
            <a:lvl5pPr lvl="4" rtl="0">
              <a:spcBef>
                <a:spcPts val="0"/>
              </a:spcBef>
              <a:buSzPct val="100000"/>
              <a:buFont typeface="Montserrat"/>
              <a:defRPr sz="2400">
                <a:latin typeface="Montserrat"/>
                <a:ea typeface="Montserrat"/>
                <a:cs typeface="Montserrat"/>
                <a:sym typeface="Montserrat"/>
              </a:defRPr>
            </a:lvl5pPr>
            <a:lvl6pPr lvl="5" rtl="0">
              <a:spcBef>
                <a:spcPts val="0"/>
              </a:spcBef>
              <a:buSzPct val="100000"/>
              <a:buFont typeface="Montserrat"/>
              <a:defRPr sz="2400">
                <a:latin typeface="Montserrat"/>
                <a:ea typeface="Montserrat"/>
                <a:cs typeface="Montserrat"/>
                <a:sym typeface="Montserrat"/>
              </a:defRPr>
            </a:lvl6pPr>
            <a:lvl7pPr lvl="6" rtl="0">
              <a:spcBef>
                <a:spcPts val="0"/>
              </a:spcBef>
              <a:buSzPct val="100000"/>
              <a:buFont typeface="Montserrat"/>
              <a:defRPr sz="2400">
                <a:latin typeface="Montserrat"/>
                <a:ea typeface="Montserrat"/>
                <a:cs typeface="Montserrat"/>
                <a:sym typeface="Montserrat"/>
              </a:defRPr>
            </a:lvl7pPr>
            <a:lvl8pPr lvl="7" rtl="0">
              <a:spcBef>
                <a:spcPts val="0"/>
              </a:spcBef>
              <a:buSzPct val="100000"/>
              <a:buFont typeface="Montserrat"/>
              <a:defRPr sz="2400">
                <a:latin typeface="Montserrat"/>
                <a:ea typeface="Montserrat"/>
                <a:cs typeface="Montserrat"/>
                <a:sym typeface="Montserrat"/>
              </a:defRPr>
            </a:lvl8pPr>
            <a:lvl9pPr lvl="8" rtl="0">
              <a:spcBef>
                <a:spcPts val="0"/>
              </a:spcBef>
              <a:buSzPct val="100000"/>
              <a:buFont typeface="Montserrat"/>
              <a:defRPr sz="2400">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841000"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sp>
        <p:nvSpPr>
          <p:cNvPr id="43" name="Shape 43"/>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Shape 45"/>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1"/>
          </p:nvPr>
        </p:nvSpPr>
        <p:spPr>
          <a:xfrm>
            <a:off x="841000"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7" name="Shape 47"/>
          <p:cNvSpPr txBox="1">
            <a:spLocks noGrp="1"/>
          </p:cNvSpPr>
          <p:nvPr>
            <p:ph type="body" idx="2"/>
          </p:nvPr>
        </p:nvSpPr>
        <p:spPr>
          <a:xfrm>
            <a:off x="3043281"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8" name="Shape 48"/>
          <p:cNvSpPr txBox="1">
            <a:spLocks noGrp="1"/>
          </p:cNvSpPr>
          <p:nvPr>
            <p:ph type="body" idx="3"/>
          </p:nvPr>
        </p:nvSpPr>
        <p:spPr>
          <a:xfrm>
            <a:off x="5245562" y="1600975"/>
            <a:ext cx="2094900" cy="24104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Shape 52"/>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199" cy="474599"/>
          </a:xfrm>
          <a:prstGeom prst="rect">
            <a:avLst/>
          </a:prstGeom>
          <a:noFill/>
          <a:ln>
            <a:noFill/>
          </a:ln>
        </p:spPr>
        <p:txBody>
          <a:bodyPr lIns="91425" tIns="91425" rIns="91425" bIns="91425" anchor="b" anchorCtr="0"/>
          <a:lstStyle>
            <a:lvl1pPr lv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199" cy="2255700"/>
          </a:xfrm>
          <a:prstGeom prst="rect">
            <a:avLst/>
          </a:prstGeom>
          <a:noFill/>
          <a:ln>
            <a:noFill/>
          </a:ln>
        </p:spPr>
        <p:txBody>
          <a:bodyPr lIns="91425" tIns="91425" rIns="91425" bIns="91425" anchor="t" anchorCtr="0"/>
          <a:lstStyle>
            <a:lvl1pPr lvl="0">
              <a:spcBef>
                <a:spcPts val="600"/>
              </a:spcBef>
              <a:buClr>
                <a:srgbClr val="666666"/>
              </a:buClr>
              <a:buSzPct val="100000"/>
              <a:buFont typeface="Karla"/>
              <a:buChar char="▸"/>
              <a:defRPr sz="2000">
                <a:solidFill>
                  <a:srgbClr val="666666"/>
                </a:solidFill>
                <a:latin typeface="Karla"/>
                <a:ea typeface="Karla"/>
                <a:cs typeface="Karla"/>
                <a:sym typeface="Karla"/>
              </a:defRPr>
            </a:lvl1pPr>
            <a:lvl2pPr lvl="1">
              <a:spcBef>
                <a:spcPts val="480"/>
              </a:spcBef>
              <a:buClr>
                <a:srgbClr val="666666"/>
              </a:buClr>
              <a:buSzPct val="100000"/>
              <a:buFont typeface="Karla"/>
              <a:buChar char="▹"/>
              <a:defRPr sz="2000">
                <a:solidFill>
                  <a:srgbClr val="666666"/>
                </a:solidFill>
                <a:latin typeface="Karla"/>
                <a:ea typeface="Karla"/>
                <a:cs typeface="Karla"/>
                <a:sym typeface="Karla"/>
              </a:defRPr>
            </a:lvl2pPr>
            <a:lvl3pPr lvl="2">
              <a:spcBef>
                <a:spcPts val="480"/>
              </a:spcBef>
              <a:buClr>
                <a:srgbClr val="666666"/>
              </a:buClr>
              <a:buSzPct val="100000"/>
              <a:buFont typeface="Karla"/>
              <a:buChar char="▹"/>
              <a:defRPr sz="2000">
                <a:solidFill>
                  <a:srgbClr val="666666"/>
                </a:solidFill>
                <a:latin typeface="Karla"/>
                <a:ea typeface="Karla"/>
                <a:cs typeface="Karla"/>
                <a:sym typeface="Karla"/>
              </a:defRPr>
            </a:lvl3pPr>
            <a:lvl4pPr lvl="3">
              <a:spcBef>
                <a:spcPts val="360"/>
              </a:spcBef>
              <a:buClr>
                <a:srgbClr val="666666"/>
              </a:buClr>
              <a:buSzPct val="100000"/>
              <a:buFont typeface="Karla"/>
              <a:defRPr sz="2000">
                <a:solidFill>
                  <a:srgbClr val="666666"/>
                </a:solidFill>
                <a:latin typeface="Karla"/>
                <a:ea typeface="Karla"/>
                <a:cs typeface="Karla"/>
                <a:sym typeface="Karla"/>
              </a:defRPr>
            </a:lvl4pPr>
            <a:lvl5pPr lvl="4">
              <a:spcBef>
                <a:spcPts val="360"/>
              </a:spcBef>
              <a:buClr>
                <a:srgbClr val="666666"/>
              </a:buClr>
              <a:buSzPct val="100000"/>
              <a:buFont typeface="Karla"/>
              <a:defRPr sz="2000">
                <a:solidFill>
                  <a:srgbClr val="666666"/>
                </a:solidFill>
                <a:latin typeface="Karla"/>
                <a:ea typeface="Karla"/>
                <a:cs typeface="Karla"/>
                <a:sym typeface="Karla"/>
              </a:defRPr>
            </a:lvl5pPr>
            <a:lvl6pPr lvl="5">
              <a:spcBef>
                <a:spcPts val="360"/>
              </a:spcBef>
              <a:buClr>
                <a:srgbClr val="666666"/>
              </a:buClr>
              <a:buSzPct val="100000"/>
              <a:buFont typeface="Karla"/>
              <a:defRPr sz="2000">
                <a:solidFill>
                  <a:srgbClr val="666666"/>
                </a:solidFill>
                <a:latin typeface="Karla"/>
                <a:ea typeface="Karla"/>
                <a:cs typeface="Karla"/>
                <a:sym typeface="Karla"/>
              </a:defRPr>
            </a:lvl6pPr>
            <a:lvl7pPr lvl="6">
              <a:spcBef>
                <a:spcPts val="360"/>
              </a:spcBef>
              <a:buClr>
                <a:srgbClr val="666666"/>
              </a:buClr>
              <a:buSzPct val="100000"/>
              <a:buFont typeface="Karla"/>
              <a:defRPr sz="2000">
                <a:solidFill>
                  <a:srgbClr val="666666"/>
                </a:solidFill>
                <a:latin typeface="Karla"/>
                <a:ea typeface="Karla"/>
                <a:cs typeface="Karla"/>
                <a:sym typeface="Karla"/>
              </a:defRPr>
            </a:lvl7pPr>
            <a:lvl8pPr lvl="7">
              <a:spcBef>
                <a:spcPts val="360"/>
              </a:spcBef>
              <a:buClr>
                <a:srgbClr val="666666"/>
              </a:buClr>
              <a:buSzPct val="100000"/>
              <a:buFont typeface="Karla"/>
              <a:defRPr sz="2000">
                <a:solidFill>
                  <a:srgbClr val="666666"/>
                </a:solidFill>
                <a:latin typeface="Karla"/>
                <a:ea typeface="Karla"/>
                <a:cs typeface="Karla"/>
                <a:sym typeface="Karla"/>
              </a:defRPr>
            </a:lvl8pPr>
            <a:lvl9pPr lvl="8">
              <a:spcBef>
                <a:spcPts val="360"/>
              </a:spcBef>
              <a:buClr>
                <a:srgbClr val="666666"/>
              </a:buClr>
              <a:buSzPct val="100000"/>
              <a:buFont typeface="Karla"/>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64"/>
        <p:cNvGrpSpPr/>
        <p:nvPr/>
      </p:nvGrpSpPr>
      <p:grpSpPr>
        <a:xfrm>
          <a:off x="0" y="0"/>
          <a:ext cx="0" cy="0"/>
          <a:chOff x="0" y="0"/>
          <a:chExt cx="0" cy="0"/>
        </a:xfrm>
      </p:grpSpPr>
      <p:sp>
        <p:nvSpPr>
          <p:cNvPr id="67" name="Shape 67"/>
          <p:cNvSpPr txBox="1">
            <a:spLocks noGrp="1"/>
          </p:cNvSpPr>
          <p:nvPr>
            <p:ph type="ctrTitle"/>
          </p:nvPr>
        </p:nvSpPr>
        <p:spPr>
          <a:xfrm>
            <a:off x="425875" y="1283675"/>
            <a:ext cx="4258200" cy="1182000"/>
          </a:xfrm>
          <a:prstGeom prst="rect">
            <a:avLst/>
          </a:prstGeom>
        </p:spPr>
        <p:txBody>
          <a:bodyPr lIns="91425" tIns="91425" rIns="91425" bIns="91425" anchor="b" anchorCtr="0">
            <a:noAutofit/>
          </a:bodyPr>
          <a:lstStyle/>
          <a:p>
            <a:pPr lvl="0">
              <a:spcBef>
                <a:spcPts val="0"/>
              </a:spcBef>
              <a:buNone/>
            </a:pPr>
            <a:r>
              <a:rPr lang="en" dirty="0">
                <a:solidFill>
                  <a:srgbClr val="00BCD4"/>
                </a:solidFill>
              </a:rPr>
              <a:t>Low-Fi </a:t>
            </a:r>
          </a:p>
          <a:p>
            <a:pPr lvl="0" rtl="0">
              <a:spcBef>
                <a:spcPts val="0"/>
              </a:spcBef>
              <a:buNone/>
            </a:pPr>
            <a:r>
              <a:rPr lang="en" dirty="0">
                <a:solidFill>
                  <a:srgbClr val="00BCD4"/>
                </a:solidFill>
              </a:rPr>
              <a:t>Prototype</a:t>
            </a:r>
          </a:p>
        </p:txBody>
      </p:sp>
      <p:sp>
        <p:nvSpPr>
          <p:cNvPr id="70" name="Shape 70"/>
          <p:cNvSpPr txBox="1">
            <a:spLocks noGrp="1"/>
          </p:cNvSpPr>
          <p:nvPr>
            <p:ph type="title" idx="4294967295"/>
          </p:nvPr>
        </p:nvSpPr>
        <p:spPr>
          <a:xfrm>
            <a:off x="5651075" y="554150"/>
            <a:ext cx="1502100" cy="409500"/>
          </a:xfrm>
          <a:prstGeom prst="rect">
            <a:avLst/>
          </a:prstGeom>
        </p:spPr>
        <p:txBody>
          <a:bodyPr lIns="91425" tIns="91425" rIns="91425" bIns="91425" anchor="b" anchorCtr="0">
            <a:noAutofit/>
          </a:bodyPr>
          <a:lstStyle/>
          <a:p>
            <a:pPr lvl="0" algn="ctr" rtl="0">
              <a:spcBef>
                <a:spcPts val="0"/>
              </a:spcBef>
              <a:buNone/>
            </a:pPr>
            <a:r>
              <a:rPr lang="en" sz="1200" dirty="0" smtClean="0">
                <a:solidFill>
                  <a:srgbClr val="FFFFFF"/>
                </a:solidFill>
              </a:rPr>
              <a:t>Ahmad Yousaf</a:t>
            </a:r>
            <a:endParaRPr lang="en" sz="1200" dirty="0">
              <a:solidFill>
                <a:srgbClr val="FFFFFF"/>
              </a:solidFill>
            </a:endParaRPr>
          </a:p>
        </p:txBody>
      </p:sp>
      <p:sp>
        <p:nvSpPr>
          <p:cNvPr id="71" name="Shape 71"/>
          <p:cNvSpPr txBox="1">
            <a:spLocks noGrp="1"/>
          </p:cNvSpPr>
          <p:nvPr>
            <p:ph type="title" idx="4294967295"/>
          </p:nvPr>
        </p:nvSpPr>
        <p:spPr>
          <a:xfrm>
            <a:off x="7340362" y="554150"/>
            <a:ext cx="1502100" cy="409500"/>
          </a:xfrm>
          <a:prstGeom prst="rect">
            <a:avLst/>
          </a:prstGeom>
        </p:spPr>
        <p:txBody>
          <a:bodyPr lIns="91425" tIns="91425" rIns="91425" bIns="91425" anchor="b" anchorCtr="0">
            <a:noAutofit/>
          </a:bodyPr>
          <a:lstStyle/>
          <a:p>
            <a:pPr lvl="0" algn="ctr" rtl="0">
              <a:spcBef>
                <a:spcPts val="0"/>
              </a:spcBef>
              <a:buNone/>
            </a:pPr>
            <a:r>
              <a:rPr lang="en" sz="1200" dirty="0" smtClean="0">
                <a:solidFill>
                  <a:srgbClr val="FFFFFF"/>
                </a:solidFill>
              </a:rPr>
              <a:t>Faisal Noor</a:t>
            </a:r>
            <a:endParaRPr lang="en" sz="1200" dirty="0">
              <a:solidFill>
                <a:srgbClr val="FFFFFF"/>
              </a:solidFill>
            </a:endParaRPr>
          </a:p>
        </p:txBody>
      </p:sp>
      <p:sp>
        <p:nvSpPr>
          <p:cNvPr id="72" name="Shape 72"/>
          <p:cNvSpPr txBox="1">
            <a:spLocks noGrp="1"/>
          </p:cNvSpPr>
          <p:nvPr>
            <p:ph type="title" idx="4294967295"/>
          </p:nvPr>
        </p:nvSpPr>
        <p:spPr>
          <a:xfrm>
            <a:off x="5643081" y="4315808"/>
            <a:ext cx="1502100" cy="409500"/>
          </a:xfrm>
          <a:prstGeom prst="rect">
            <a:avLst/>
          </a:prstGeom>
        </p:spPr>
        <p:txBody>
          <a:bodyPr lIns="91425" tIns="91425" rIns="91425" bIns="91425" anchor="b" anchorCtr="0">
            <a:noAutofit/>
          </a:bodyPr>
          <a:lstStyle/>
          <a:p>
            <a:pPr lvl="0" algn="ctr" rtl="0">
              <a:spcBef>
                <a:spcPts val="0"/>
              </a:spcBef>
              <a:buNone/>
            </a:pPr>
            <a:r>
              <a:rPr lang="en" sz="1200" dirty="0" smtClean="0">
                <a:solidFill>
                  <a:srgbClr val="FFFFFF"/>
                </a:solidFill>
              </a:rPr>
              <a:t>Saqib Javed</a:t>
            </a:r>
            <a:endParaRPr lang="en" sz="1200" dirty="0">
              <a:solidFill>
                <a:srgbClr val="FFFFFF"/>
              </a:solidFill>
            </a:endParaRPr>
          </a:p>
        </p:txBody>
      </p:sp>
      <p:sp>
        <p:nvSpPr>
          <p:cNvPr id="73" name="Shape 73"/>
          <p:cNvSpPr txBox="1">
            <a:spLocks noGrp="1"/>
          </p:cNvSpPr>
          <p:nvPr>
            <p:ph type="title" idx="4294967295"/>
          </p:nvPr>
        </p:nvSpPr>
        <p:spPr>
          <a:xfrm>
            <a:off x="7340362" y="4315808"/>
            <a:ext cx="1502100" cy="409500"/>
          </a:xfrm>
          <a:prstGeom prst="rect">
            <a:avLst/>
          </a:prstGeom>
        </p:spPr>
        <p:txBody>
          <a:bodyPr lIns="91425" tIns="91425" rIns="91425" bIns="91425" anchor="b" anchorCtr="0">
            <a:noAutofit/>
          </a:bodyPr>
          <a:lstStyle/>
          <a:p>
            <a:pPr lvl="0" algn="ctr" rtl="0">
              <a:spcBef>
                <a:spcPts val="0"/>
              </a:spcBef>
              <a:buNone/>
            </a:pPr>
            <a:r>
              <a:rPr lang="en" sz="1200" dirty="0" smtClean="0">
                <a:solidFill>
                  <a:srgbClr val="FFFFFF"/>
                </a:solidFill>
              </a:rPr>
              <a:t>Umer Ahmad</a:t>
            </a:r>
            <a:endParaRPr lang="en" sz="1200" dirty="0">
              <a:solidFill>
                <a:srgbClr val="FFFFFF"/>
              </a:solidFill>
            </a:endParaRPr>
          </a:p>
        </p:txBody>
      </p:sp>
      <p:sp>
        <p:nvSpPr>
          <p:cNvPr id="74" name="Shape 74"/>
          <p:cNvSpPr txBox="1">
            <a:spLocks noGrp="1"/>
          </p:cNvSpPr>
          <p:nvPr>
            <p:ph type="title" idx="4294967295"/>
          </p:nvPr>
        </p:nvSpPr>
        <p:spPr>
          <a:xfrm>
            <a:off x="1625050" y="3466525"/>
            <a:ext cx="2968800" cy="695700"/>
          </a:xfrm>
          <a:prstGeom prst="rect">
            <a:avLst/>
          </a:prstGeom>
        </p:spPr>
        <p:txBody>
          <a:bodyPr lIns="91425" tIns="91425" rIns="91425" bIns="91425" anchor="b" anchorCtr="0">
            <a:noAutofit/>
          </a:bodyPr>
          <a:lstStyle/>
          <a:p>
            <a:pPr lvl="0" rtl="0">
              <a:spcBef>
                <a:spcPts val="0"/>
              </a:spcBef>
              <a:buNone/>
            </a:pPr>
            <a:r>
              <a:rPr lang="en" sz="3600" dirty="0" smtClean="0">
                <a:solidFill>
                  <a:srgbClr val="9C27B0"/>
                </a:solidFill>
                <a:latin typeface="Pacifico"/>
                <a:ea typeface="Pacifico"/>
                <a:cs typeface="Pacifico"/>
                <a:sym typeface="Pacifico"/>
              </a:rPr>
              <a:t>DastiCafts</a:t>
            </a:r>
            <a:endParaRPr lang="en" sz="3600" dirty="0">
              <a:solidFill>
                <a:srgbClr val="9C27B0"/>
              </a:solidFill>
              <a:latin typeface="Pacifico"/>
              <a:ea typeface="Pacifico"/>
              <a:cs typeface="Pacifico"/>
              <a:sym typeface="Pacifico"/>
            </a:endParaRPr>
          </a:p>
        </p:txBody>
      </p:sp>
      <p:pic>
        <p:nvPicPr>
          <p:cNvPr id="13" name="Picture 12" descr="IMG_20150819_100743"/>
          <p:cNvPicPr>
            <a:picLocks noChangeAspect="1"/>
          </p:cNvPicPr>
          <p:nvPr/>
        </p:nvPicPr>
        <p:blipFill>
          <a:blip r:embed="rId3"/>
          <a:stretch>
            <a:fillRect/>
          </a:stretch>
        </p:blipFill>
        <p:spPr>
          <a:xfrm>
            <a:off x="5650864" y="963650"/>
            <a:ext cx="1486535" cy="1630045"/>
          </a:xfrm>
          <a:prstGeom prst="rect">
            <a:avLst/>
          </a:prstGeom>
        </p:spPr>
      </p:pic>
      <p:pic>
        <p:nvPicPr>
          <p:cNvPr id="14" name="Picture 13" descr="14876455_1140172549396950_5354914389363407963_o"/>
          <p:cNvPicPr>
            <a:picLocks noChangeAspect="1"/>
          </p:cNvPicPr>
          <p:nvPr/>
        </p:nvPicPr>
        <p:blipFill>
          <a:blip r:embed="rId4"/>
          <a:stretch>
            <a:fillRect/>
          </a:stretch>
        </p:blipFill>
        <p:spPr>
          <a:xfrm>
            <a:off x="7340362" y="963650"/>
            <a:ext cx="1474664" cy="1630045"/>
          </a:xfrm>
          <a:prstGeom prst="rect">
            <a:avLst/>
          </a:prstGeom>
        </p:spPr>
      </p:pic>
      <p:pic>
        <p:nvPicPr>
          <p:cNvPr id="15" name="Picture 14" descr="sqib"/>
          <p:cNvPicPr>
            <a:picLocks noChangeAspect="1"/>
          </p:cNvPicPr>
          <p:nvPr/>
        </p:nvPicPr>
        <p:blipFill>
          <a:blip r:embed="rId5"/>
          <a:stretch>
            <a:fillRect/>
          </a:stretch>
        </p:blipFill>
        <p:spPr>
          <a:xfrm>
            <a:off x="5650864" y="2795784"/>
            <a:ext cx="1502311" cy="1575675"/>
          </a:xfrm>
          <a:prstGeom prst="rect">
            <a:avLst/>
          </a:prstGeom>
        </p:spPr>
      </p:pic>
      <p:pic>
        <p:nvPicPr>
          <p:cNvPr id="16" name="Picture 15" descr="11903802_1670414733176565_825313691252458743_n"/>
          <p:cNvPicPr>
            <a:picLocks noChangeAspect="1"/>
          </p:cNvPicPr>
          <p:nvPr/>
        </p:nvPicPr>
        <p:blipFill>
          <a:blip r:embed="rId6"/>
          <a:stretch>
            <a:fillRect/>
          </a:stretch>
        </p:blipFill>
        <p:spPr>
          <a:xfrm>
            <a:off x="7348370" y="2827020"/>
            <a:ext cx="1466656" cy="15444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60000" y="969700"/>
            <a:ext cx="4801500" cy="409500"/>
          </a:xfrm>
          <a:prstGeom prst="rect">
            <a:avLst/>
          </a:prstGeom>
        </p:spPr>
        <p:txBody>
          <a:bodyPr lIns="91425" tIns="91425" rIns="91425" bIns="91425" anchor="b" anchorCtr="0">
            <a:noAutofit/>
          </a:bodyPr>
          <a:lstStyle/>
          <a:p>
            <a:pPr lvl="0" rtl="0">
              <a:spcBef>
                <a:spcPts val="0"/>
              </a:spcBef>
              <a:buNone/>
            </a:pPr>
            <a:r>
              <a:rPr lang="en" sz="3000">
                <a:solidFill>
                  <a:srgbClr val="FF5722"/>
                </a:solidFill>
              </a:rPr>
              <a:t>RESULTS</a:t>
            </a:r>
          </a:p>
        </p:txBody>
      </p:sp>
      <p:sp>
        <p:nvSpPr>
          <p:cNvPr id="150" name="Shape 150"/>
          <p:cNvSpPr txBox="1">
            <a:spLocks noGrp="1"/>
          </p:cNvSpPr>
          <p:nvPr>
            <p:ph type="body" idx="1"/>
          </p:nvPr>
        </p:nvSpPr>
        <p:spPr>
          <a:xfrm>
            <a:off x="191550" y="1428975"/>
            <a:ext cx="2985900" cy="2269722"/>
          </a:xfrm>
          <a:prstGeom prst="rect">
            <a:avLst/>
          </a:prstGeom>
        </p:spPr>
        <p:txBody>
          <a:bodyPr lIns="91425" tIns="91425" rIns="91425" bIns="91425" anchor="t" anchorCtr="0">
            <a:noAutofit/>
          </a:bodyPr>
          <a:lstStyle/>
          <a:p>
            <a:pPr lvl="0" algn="ctr" rtl="0">
              <a:spcBef>
                <a:spcPts val="0"/>
              </a:spcBef>
              <a:buNone/>
            </a:pPr>
            <a:r>
              <a:rPr lang="en" sz="2400" b="1" dirty="0"/>
              <a:t>Participant #1</a:t>
            </a:r>
          </a:p>
          <a:p>
            <a:pPr marL="457200" lvl="0" indent="-368300" rtl="0">
              <a:spcBef>
                <a:spcPts val="0"/>
              </a:spcBef>
              <a:buSzPct val="100000"/>
            </a:pPr>
            <a:r>
              <a:rPr lang="en" sz="2200" dirty="0"/>
              <a:t>Verbalized understanding of the UI</a:t>
            </a:r>
          </a:p>
          <a:p>
            <a:pPr marL="457200" lvl="0" indent="-368300" rtl="0">
              <a:spcBef>
                <a:spcPts val="0"/>
              </a:spcBef>
              <a:buSzPct val="100000"/>
            </a:pPr>
            <a:r>
              <a:rPr lang="en" sz="2200" dirty="0" smtClean="0"/>
              <a:t>How to go </a:t>
            </a:r>
            <a:r>
              <a:rPr lang="en" sz="2200" dirty="0"/>
              <a:t>back </a:t>
            </a:r>
            <a:r>
              <a:rPr lang="en" sz="2200" dirty="0" smtClean="0"/>
              <a:t>to certain section </a:t>
            </a:r>
            <a:endParaRPr lang="en" sz="2200" dirty="0"/>
          </a:p>
          <a:p>
            <a:pPr marL="457200" lvl="0" indent="-368300" rtl="0">
              <a:spcBef>
                <a:spcPts val="0"/>
              </a:spcBef>
              <a:buSzPct val="100000"/>
            </a:pPr>
            <a:r>
              <a:rPr lang="en-US" sz="2200" dirty="0" smtClean="0"/>
              <a:t>T</a:t>
            </a:r>
            <a:r>
              <a:rPr lang="en" sz="2200" dirty="0" smtClean="0"/>
              <a:t>here should de a detail section of products.</a:t>
            </a:r>
            <a:endParaRPr lang="en" sz="2200" dirty="0"/>
          </a:p>
          <a:p>
            <a:pPr lvl="0" rtl="0">
              <a:spcBef>
                <a:spcPts val="0"/>
              </a:spcBef>
              <a:buNone/>
            </a:pPr>
            <a:endParaRPr sz="2200" dirty="0"/>
          </a:p>
          <a:p>
            <a:pPr lvl="0" rtl="0">
              <a:spcBef>
                <a:spcPts val="0"/>
              </a:spcBef>
              <a:buNone/>
            </a:pPr>
            <a:endParaRPr sz="2200" dirty="0"/>
          </a:p>
        </p:txBody>
      </p:sp>
      <p:sp>
        <p:nvSpPr>
          <p:cNvPr id="151" name="Shape 151"/>
          <p:cNvSpPr txBox="1">
            <a:spLocks noGrp="1"/>
          </p:cNvSpPr>
          <p:nvPr>
            <p:ph type="body" idx="1"/>
          </p:nvPr>
        </p:nvSpPr>
        <p:spPr>
          <a:xfrm>
            <a:off x="3059200" y="1379200"/>
            <a:ext cx="2942100" cy="1753200"/>
          </a:xfrm>
          <a:prstGeom prst="rect">
            <a:avLst/>
          </a:prstGeom>
        </p:spPr>
        <p:txBody>
          <a:bodyPr lIns="91425" tIns="91425" rIns="91425" bIns="91425" anchor="t" anchorCtr="0">
            <a:noAutofit/>
          </a:bodyPr>
          <a:lstStyle/>
          <a:p>
            <a:pPr lvl="0" algn="ctr" rtl="0">
              <a:spcBef>
                <a:spcPts val="0"/>
              </a:spcBef>
              <a:buNone/>
            </a:pPr>
            <a:r>
              <a:rPr lang="en" sz="2400" b="1" dirty="0"/>
              <a:t>Participant #2</a:t>
            </a:r>
          </a:p>
          <a:p>
            <a:pPr marL="457200" lvl="0" indent="-368300" rtl="0">
              <a:spcBef>
                <a:spcPts val="0"/>
              </a:spcBef>
              <a:buSzPct val="100000"/>
            </a:pPr>
            <a:r>
              <a:rPr lang="en" sz="2200" dirty="0"/>
              <a:t>Understood the UI for all the tasks</a:t>
            </a:r>
          </a:p>
          <a:p>
            <a:pPr marL="457200" lvl="0" indent="-368300" rtl="0">
              <a:spcBef>
                <a:spcPts val="0"/>
              </a:spcBef>
              <a:buSzPct val="100000"/>
            </a:pPr>
            <a:r>
              <a:rPr lang="en" sz="2200" dirty="0" smtClean="0"/>
              <a:t>There should be price filter. </a:t>
            </a:r>
            <a:endParaRPr lang="en" sz="2200" dirty="0"/>
          </a:p>
          <a:p>
            <a:pPr marL="457200" lvl="0" indent="-368300" rtl="0">
              <a:spcBef>
                <a:spcPts val="0"/>
              </a:spcBef>
              <a:buSzPct val="100000"/>
            </a:pPr>
            <a:r>
              <a:rPr lang="en" sz="2200" dirty="0" smtClean="0"/>
              <a:t>Help section is missing</a:t>
            </a:r>
            <a:endParaRPr lang="en" sz="2200" dirty="0"/>
          </a:p>
        </p:txBody>
      </p:sp>
      <p:sp>
        <p:nvSpPr>
          <p:cNvPr id="152" name="Shape 152"/>
          <p:cNvSpPr txBox="1">
            <a:spLocks noGrp="1"/>
          </p:cNvSpPr>
          <p:nvPr>
            <p:ph type="body" idx="1"/>
          </p:nvPr>
        </p:nvSpPr>
        <p:spPr>
          <a:xfrm>
            <a:off x="6003550" y="1303000"/>
            <a:ext cx="3069000" cy="1753200"/>
          </a:xfrm>
          <a:prstGeom prst="rect">
            <a:avLst/>
          </a:prstGeom>
        </p:spPr>
        <p:txBody>
          <a:bodyPr lIns="91425" tIns="91425" rIns="91425" bIns="91425" anchor="t" anchorCtr="0">
            <a:noAutofit/>
          </a:bodyPr>
          <a:lstStyle/>
          <a:p>
            <a:pPr lvl="0" algn="ctr" rtl="0">
              <a:spcBef>
                <a:spcPts val="0"/>
              </a:spcBef>
              <a:buNone/>
            </a:pPr>
            <a:r>
              <a:rPr lang="en" sz="2400" b="1" dirty="0"/>
              <a:t>Participant #3</a:t>
            </a:r>
          </a:p>
          <a:p>
            <a:pPr marL="457200" lvl="0" indent="-368300" rtl="0">
              <a:spcBef>
                <a:spcPts val="0"/>
              </a:spcBef>
              <a:buSzPct val="100000"/>
            </a:pPr>
            <a:r>
              <a:rPr lang="en" sz="2200" dirty="0"/>
              <a:t>“Self-explanatory” UI</a:t>
            </a:r>
          </a:p>
          <a:p>
            <a:pPr marL="457200" lvl="0" indent="-368300" rtl="0">
              <a:spcBef>
                <a:spcPts val="0"/>
              </a:spcBef>
              <a:buSzPct val="100000"/>
            </a:pPr>
            <a:r>
              <a:rPr lang="en" sz="2200" dirty="0" smtClean="0"/>
              <a:t>Some headings were not very clear</a:t>
            </a:r>
            <a:endParaRPr lang="en" sz="2200" dirty="0"/>
          </a:p>
          <a:p>
            <a:pPr marL="457200" lvl="0" indent="-368300" rtl="0">
              <a:spcBef>
                <a:spcPts val="0"/>
              </a:spcBef>
              <a:buSzPct val="100000"/>
            </a:pPr>
            <a:r>
              <a:rPr lang="en" sz="2200" dirty="0"/>
              <a:t>Confused by the complex task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60000" y="956250"/>
            <a:ext cx="5479200" cy="409500"/>
          </a:xfrm>
          <a:prstGeom prst="rect">
            <a:avLst/>
          </a:prstGeom>
        </p:spPr>
        <p:txBody>
          <a:bodyPr lIns="91425" tIns="91425" rIns="91425" bIns="91425" anchor="b" anchorCtr="0">
            <a:noAutofit/>
          </a:bodyPr>
          <a:lstStyle/>
          <a:p>
            <a:pPr lvl="0" rtl="0">
              <a:spcBef>
                <a:spcPts val="0"/>
              </a:spcBef>
              <a:buNone/>
            </a:pPr>
            <a:r>
              <a:rPr lang="en" sz="3000">
                <a:solidFill>
                  <a:srgbClr val="E91E63"/>
                </a:solidFill>
              </a:rPr>
              <a:t>SUGGESTED UI CHANGES</a:t>
            </a:r>
          </a:p>
        </p:txBody>
      </p:sp>
      <p:sp>
        <p:nvSpPr>
          <p:cNvPr id="170" name="Shape 170"/>
          <p:cNvSpPr txBox="1">
            <a:spLocks noGrp="1"/>
          </p:cNvSpPr>
          <p:nvPr>
            <p:ph type="body" idx="1"/>
          </p:nvPr>
        </p:nvSpPr>
        <p:spPr>
          <a:xfrm>
            <a:off x="460000" y="1585500"/>
            <a:ext cx="6543600" cy="3177300"/>
          </a:xfrm>
          <a:prstGeom prst="rect">
            <a:avLst/>
          </a:prstGeom>
        </p:spPr>
        <p:txBody>
          <a:bodyPr lIns="91425" tIns="91425" rIns="91425" bIns="91425" anchor="t" anchorCtr="0">
            <a:noAutofit/>
          </a:bodyPr>
          <a:lstStyle/>
          <a:p>
            <a:pPr marL="457200" lvl="0" indent="-381000" rtl="0">
              <a:spcBef>
                <a:spcPts val="0"/>
              </a:spcBef>
              <a:buSzPct val="100000"/>
            </a:pPr>
            <a:r>
              <a:rPr lang="en" sz="2400" dirty="0"/>
              <a:t>“It would be </a:t>
            </a:r>
            <a:r>
              <a:rPr lang="en" sz="2400" dirty="0" smtClean="0"/>
              <a:t>better if I can edit the list of products I am going to buy”</a:t>
            </a:r>
            <a:endParaRPr lang="en" sz="2400" dirty="0"/>
          </a:p>
          <a:p>
            <a:pPr marL="457200" lvl="0" indent="-381000" rtl="0">
              <a:spcBef>
                <a:spcPts val="0"/>
              </a:spcBef>
              <a:buSzPct val="100000"/>
            </a:pPr>
            <a:r>
              <a:rPr lang="en" sz="2400" dirty="0" smtClean="0"/>
              <a:t>There should be a help section</a:t>
            </a:r>
          </a:p>
          <a:p>
            <a:pPr marL="457200" lvl="0" indent="-381000" rtl="0">
              <a:spcBef>
                <a:spcPts val="0"/>
              </a:spcBef>
              <a:buSzPct val="100000"/>
            </a:pPr>
            <a:r>
              <a:rPr lang="en-US" sz="2400" dirty="0" smtClean="0"/>
              <a:t>T</a:t>
            </a:r>
            <a:r>
              <a:rPr lang="en" sz="2400" dirty="0" smtClean="0"/>
              <a:t>here should be written some text with the headings to explain their meaning</a:t>
            </a:r>
          </a:p>
          <a:p>
            <a:pPr marL="457200" lvl="0" indent="-381000" rtl="0">
              <a:spcBef>
                <a:spcPts val="0"/>
              </a:spcBef>
              <a:buSzPct val="100000"/>
            </a:pPr>
            <a:r>
              <a:rPr lang="en-US" sz="2400" dirty="0" smtClean="0"/>
              <a:t>T</a:t>
            </a:r>
            <a:r>
              <a:rPr lang="en" sz="2400" dirty="0" smtClean="0"/>
              <a:t>here should be a price filter</a:t>
            </a:r>
            <a:endParaRPr lang="en" sz="2400" dirty="0"/>
          </a:p>
          <a:p>
            <a:pPr marL="76200" lvl="0" rtl="0">
              <a:spcBef>
                <a:spcPts val="0"/>
              </a:spcBef>
              <a:buSzPct val="100000"/>
              <a:buNone/>
            </a:pPr>
            <a:endParaRPr lang="e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174"/>
        <p:cNvGrpSpPr/>
        <p:nvPr/>
      </p:nvGrpSpPr>
      <p:grpSpPr>
        <a:xfrm>
          <a:off x="0" y="0"/>
          <a:ext cx="0" cy="0"/>
          <a:chOff x="0" y="0"/>
          <a:chExt cx="0" cy="0"/>
        </a:xfrm>
      </p:grpSpPr>
      <p:sp>
        <p:nvSpPr>
          <p:cNvPr id="175" name="Shape 175"/>
          <p:cNvSpPr txBox="1">
            <a:spLocks noGrp="1"/>
          </p:cNvSpPr>
          <p:nvPr>
            <p:ph type="ctrTitle" idx="4294967295"/>
          </p:nvPr>
        </p:nvSpPr>
        <p:spPr>
          <a:xfrm>
            <a:off x="460000" y="717175"/>
            <a:ext cx="6136800" cy="658800"/>
          </a:xfrm>
          <a:prstGeom prst="rect">
            <a:avLst/>
          </a:prstGeom>
        </p:spPr>
        <p:txBody>
          <a:bodyPr lIns="91425" tIns="91425" rIns="91425" bIns="91425" anchor="b" anchorCtr="0">
            <a:noAutofit/>
          </a:bodyPr>
          <a:lstStyle/>
          <a:p>
            <a:pPr lvl="0" rtl="0">
              <a:spcBef>
                <a:spcPts val="0"/>
              </a:spcBef>
              <a:buNone/>
            </a:pPr>
            <a:r>
              <a:rPr lang="en" sz="3000">
                <a:solidFill>
                  <a:srgbClr val="03A9F4"/>
                </a:solidFill>
              </a:rPr>
              <a:t>SUMMARY</a:t>
            </a:r>
          </a:p>
        </p:txBody>
      </p:sp>
      <p:sp>
        <p:nvSpPr>
          <p:cNvPr id="176" name="Shape 176"/>
          <p:cNvSpPr txBox="1">
            <a:spLocks noGrp="1"/>
          </p:cNvSpPr>
          <p:nvPr>
            <p:ph type="body" idx="4294967295"/>
          </p:nvPr>
        </p:nvSpPr>
        <p:spPr>
          <a:xfrm>
            <a:off x="460000" y="1200375"/>
            <a:ext cx="6319500" cy="3340200"/>
          </a:xfrm>
          <a:prstGeom prst="rect">
            <a:avLst/>
          </a:prstGeom>
        </p:spPr>
        <p:txBody>
          <a:bodyPr lIns="91425" tIns="91425" rIns="91425" bIns="91425" anchor="t" anchorCtr="0">
            <a:noAutofit/>
          </a:bodyPr>
          <a:lstStyle/>
          <a:p>
            <a:pPr lvl="0" rtl="0">
              <a:spcBef>
                <a:spcPts val="0"/>
              </a:spcBef>
              <a:buNone/>
            </a:pPr>
            <a:r>
              <a:rPr lang="en" sz="2400" dirty="0">
                <a:solidFill>
                  <a:srgbClr val="434343"/>
                </a:solidFill>
              </a:rPr>
              <a:t>Overall, our UI was intuitive and logical!</a:t>
            </a:r>
          </a:p>
          <a:p>
            <a:pPr lvl="0" rtl="0">
              <a:spcBef>
                <a:spcPts val="0"/>
              </a:spcBef>
              <a:buNone/>
            </a:pPr>
            <a:endParaRPr sz="2400" dirty="0"/>
          </a:p>
          <a:p>
            <a:pPr lvl="0" rtl="0">
              <a:spcBef>
                <a:spcPts val="0"/>
              </a:spcBef>
              <a:buNone/>
            </a:pPr>
            <a:r>
              <a:rPr lang="en" sz="2400" dirty="0"/>
              <a:t>Main Issues:</a:t>
            </a:r>
          </a:p>
          <a:p>
            <a:pPr marL="457200" lvl="0" indent="-368300" rtl="0">
              <a:spcBef>
                <a:spcPts val="0"/>
              </a:spcBef>
              <a:buClr>
                <a:srgbClr val="999999"/>
              </a:buClr>
              <a:buSzPct val="100000"/>
            </a:pPr>
            <a:r>
              <a:rPr lang="en-US" sz="2200" dirty="0" smtClean="0">
                <a:solidFill>
                  <a:srgbClr val="999999"/>
                </a:solidFill>
              </a:rPr>
              <a:t>T</a:t>
            </a:r>
            <a:r>
              <a:rPr lang="en" sz="2200" dirty="0" smtClean="0">
                <a:solidFill>
                  <a:srgbClr val="999999"/>
                </a:solidFill>
              </a:rPr>
              <a:t>here was no help section</a:t>
            </a:r>
            <a:endParaRPr lang="en" sz="2200" dirty="0">
              <a:solidFill>
                <a:srgbClr val="999999"/>
              </a:solidFill>
            </a:endParaRPr>
          </a:p>
          <a:p>
            <a:pPr marL="457200" lvl="0" indent="-368300" rtl="0">
              <a:spcBef>
                <a:spcPts val="0"/>
              </a:spcBef>
              <a:buClr>
                <a:srgbClr val="999999"/>
              </a:buClr>
              <a:buSzPct val="100000"/>
            </a:pPr>
            <a:r>
              <a:rPr lang="en" sz="2200" dirty="0" smtClean="0">
                <a:solidFill>
                  <a:srgbClr val="999999"/>
                </a:solidFill>
              </a:rPr>
              <a:t>Detail of products </a:t>
            </a:r>
          </a:p>
          <a:p>
            <a:pPr marL="457200" lvl="0" indent="-368300" rtl="0">
              <a:spcBef>
                <a:spcPts val="0"/>
              </a:spcBef>
              <a:buClr>
                <a:srgbClr val="999999"/>
              </a:buClr>
              <a:buSzPct val="100000"/>
            </a:pPr>
            <a:r>
              <a:rPr lang="en" sz="2200" dirty="0" smtClean="0">
                <a:solidFill>
                  <a:srgbClr val="999999"/>
                </a:solidFill>
              </a:rPr>
              <a:t>Price filter</a:t>
            </a:r>
            <a:endParaRPr lang="en" sz="2200" dirty="0">
              <a:solidFill>
                <a:srgbClr val="999999"/>
              </a:solidFill>
            </a:endParaRPr>
          </a:p>
          <a:p>
            <a:pPr lvl="0" rtl="0">
              <a:spcBef>
                <a:spcPts val="0"/>
              </a:spcBef>
              <a:buNone/>
            </a:pPr>
            <a:r>
              <a:rPr lang="en" sz="2400" dirty="0"/>
              <a:t>Future Steps:</a:t>
            </a:r>
          </a:p>
          <a:p>
            <a:pPr marL="457200" lvl="0" indent="-368300" rtl="0">
              <a:spcBef>
                <a:spcPts val="0"/>
              </a:spcBef>
              <a:buClr>
                <a:srgbClr val="999999"/>
              </a:buClr>
              <a:buSzPct val="100000"/>
            </a:pPr>
            <a:r>
              <a:rPr lang="en" sz="2200" dirty="0" smtClean="0">
                <a:solidFill>
                  <a:srgbClr val="999999"/>
                </a:solidFill>
              </a:rPr>
              <a:t>Implement the suggestions given by the participants</a:t>
            </a:r>
            <a:endParaRPr lang="en" sz="2200" dirty="0">
              <a:solidFill>
                <a:srgbClr val="999999"/>
              </a:solidFill>
            </a:endParaRPr>
          </a:p>
          <a:p>
            <a:pPr marL="457200" lvl="0" indent="-368300" rtl="0">
              <a:spcBef>
                <a:spcPts val="0"/>
              </a:spcBef>
              <a:buClr>
                <a:srgbClr val="999999"/>
              </a:buClr>
              <a:buSzPct val="100000"/>
            </a:pPr>
            <a:r>
              <a:rPr lang="en" sz="2200" dirty="0">
                <a:solidFill>
                  <a:srgbClr val="999999"/>
                </a:solidFill>
              </a:rPr>
              <a:t>Simpler, concise steps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ctrTitle" idx="4294967295"/>
          </p:nvPr>
        </p:nvSpPr>
        <p:spPr>
          <a:xfrm>
            <a:off x="1503600" y="2244000"/>
            <a:ext cx="6136800" cy="655500"/>
          </a:xfrm>
          <a:prstGeom prst="rect">
            <a:avLst/>
          </a:prstGeom>
        </p:spPr>
        <p:txBody>
          <a:bodyPr lIns="91425" tIns="91425" rIns="91425" bIns="91425" anchor="b" anchorCtr="0">
            <a:noAutofit/>
          </a:bodyPr>
          <a:lstStyle/>
          <a:p>
            <a:pPr lvl="0" algn="ctr" rtl="0">
              <a:spcBef>
                <a:spcPts val="0"/>
              </a:spcBef>
              <a:buNone/>
            </a:pPr>
            <a:r>
              <a:rPr lang="en" sz="3600">
                <a:solidFill>
                  <a:schemeClr val="lt1"/>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693300" y="586600"/>
            <a:ext cx="2968800" cy="695700"/>
          </a:xfrm>
          <a:prstGeom prst="rect">
            <a:avLst/>
          </a:prstGeom>
        </p:spPr>
        <p:txBody>
          <a:bodyPr lIns="91425" tIns="91425" rIns="91425" bIns="91425" anchor="b" anchorCtr="0">
            <a:noAutofit/>
          </a:bodyPr>
          <a:lstStyle/>
          <a:p>
            <a:pPr lvl="0" rtl="0">
              <a:spcBef>
                <a:spcPts val="0"/>
              </a:spcBef>
              <a:buNone/>
            </a:pPr>
            <a:r>
              <a:rPr lang="en" sz="3600" dirty="0" smtClean="0">
                <a:solidFill>
                  <a:srgbClr val="9C27B0"/>
                </a:solidFill>
                <a:latin typeface="Pacifico"/>
                <a:ea typeface="Pacifico"/>
                <a:cs typeface="Pacifico"/>
                <a:sym typeface="Pacifico"/>
              </a:rPr>
              <a:t>DastiCrafts</a:t>
            </a:r>
            <a:endParaRPr lang="en" sz="3600" dirty="0">
              <a:solidFill>
                <a:srgbClr val="9C27B0"/>
              </a:solidFill>
              <a:latin typeface="Pacifico"/>
              <a:ea typeface="Pacifico"/>
              <a:cs typeface="Pacifico"/>
              <a:sym typeface="Pacifico"/>
            </a:endParaRPr>
          </a:p>
        </p:txBody>
      </p:sp>
      <p:sp>
        <p:nvSpPr>
          <p:cNvPr id="81" name="Shape 81"/>
          <p:cNvSpPr txBox="1">
            <a:spLocks noGrp="1"/>
          </p:cNvSpPr>
          <p:nvPr>
            <p:ph type="body" idx="1"/>
          </p:nvPr>
        </p:nvSpPr>
        <p:spPr>
          <a:xfrm>
            <a:off x="484650" y="1635000"/>
            <a:ext cx="5620200" cy="1007100"/>
          </a:xfrm>
          <a:prstGeom prst="rect">
            <a:avLst/>
          </a:prstGeom>
        </p:spPr>
        <p:txBody>
          <a:bodyPr lIns="91425" tIns="91425" rIns="91425" bIns="91425" anchor="t" anchorCtr="0">
            <a:noAutofit/>
          </a:bodyPr>
          <a:lstStyle/>
          <a:p>
            <a:pPr lvl="0" rtl="0">
              <a:spcBef>
                <a:spcPts val="0"/>
              </a:spcBef>
              <a:buNone/>
            </a:pPr>
            <a:r>
              <a:rPr lang="en" sz="3000" dirty="0" smtClean="0"/>
              <a:t>Handicrafts you want</a:t>
            </a:r>
            <a:endParaRPr lang="en" sz="3000" dirty="0"/>
          </a:p>
        </p:txBody>
      </p:sp>
      <p:sp>
        <p:nvSpPr>
          <p:cNvPr id="82" name="Shape 82"/>
          <p:cNvSpPr txBox="1">
            <a:spLocks noGrp="1"/>
          </p:cNvSpPr>
          <p:nvPr>
            <p:ph type="body" idx="1"/>
          </p:nvPr>
        </p:nvSpPr>
        <p:spPr>
          <a:xfrm>
            <a:off x="484650" y="2540712"/>
            <a:ext cx="6364500" cy="2019300"/>
          </a:xfrm>
          <a:prstGeom prst="rect">
            <a:avLst/>
          </a:prstGeom>
        </p:spPr>
        <p:txBody>
          <a:bodyPr lIns="91425" tIns="91425" rIns="91425" bIns="91425" anchor="t" anchorCtr="0">
            <a:noAutofit/>
          </a:bodyPr>
          <a:lstStyle/>
          <a:p>
            <a:pPr>
              <a:buNone/>
            </a:pPr>
            <a:r>
              <a:rPr lang="en-US" dirty="0"/>
              <a:t>People face difficulty while searching for shops of handicrafts. Sometime people are not able to find artisans who can deliver customized </a:t>
            </a:r>
            <a:r>
              <a:rPr lang="en-US" dirty="0" smtClean="0"/>
              <a:t>products</a:t>
            </a:r>
            <a:r>
              <a:rPr lang="en" dirty="0" smtClean="0"/>
              <a:t>. </a:t>
            </a:r>
          </a:p>
          <a:p>
            <a:pPr>
              <a:buNone/>
            </a:pPr>
            <a:r>
              <a:rPr lang="en" sz="1800" b="1" dirty="0" smtClean="0">
                <a:solidFill>
                  <a:srgbClr val="9C27B0"/>
                </a:solidFill>
              </a:rPr>
              <a:t>DastiCrafts </a:t>
            </a:r>
            <a:r>
              <a:rPr lang="en-US" dirty="0"/>
              <a:t> </a:t>
            </a:r>
            <a:r>
              <a:rPr lang="en-US" dirty="0" smtClean="0"/>
              <a:t>is a platform </a:t>
            </a:r>
            <a:r>
              <a:rPr lang="en-US" dirty="0"/>
              <a:t>where people will be able to find all type of handicrafts and they will be able to order the customized products.  </a:t>
            </a:r>
            <a:endParaRPr lang="en-GB" b="1" dirty="0"/>
          </a:p>
          <a:p>
            <a:pPr lvl="0" rtl="0">
              <a:spcBef>
                <a:spcPts val="0"/>
              </a:spcBef>
              <a:buNone/>
            </a:pPr>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19550" y="572400"/>
            <a:ext cx="4801500" cy="409500"/>
          </a:xfrm>
          <a:prstGeom prst="rect">
            <a:avLst/>
          </a:prstGeom>
        </p:spPr>
        <p:txBody>
          <a:bodyPr lIns="91425" tIns="91425" rIns="91425" bIns="91425" anchor="b" anchorCtr="0">
            <a:noAutofit/>
          </a:bodyPr>
          <a:lstStyle/>
          <a:p>
            <a:pPr lvl="0">
              <a:spcBef>
                <a:spcPts val="0"/>
              </a:spcBef>
              <a:buNone/>
            </a:pPr>
            <a:r>
              <a:rPr lang="en" sz="3600"/>
              <a:t>Tasks</a:t>
            </a:r>
          </a:p>
        </p:txBody>
      </p:sp>
      <p:sp>
        <p:nvSpPr>
          <p:cNvPr id="89" name="Shape 89"/>
          <p:cNvSpPr txBox="1">
            <a:spLocks noGrp="1"/>
          </p:cNvSpPr>
          <p:nvPr>
            <p:ph type="body" idx="1"/>
          </p:nvPr>
        </p:nvSpPr>
        <p:spPr>
          <a:xfrm>
            <a:off x="475507" y="1146287"/>
            <a:ext cx="8515200" cy="2838300"/>
          </a:xfrm>
          <a:prstGeom prst="rect">
            <a:avLst/>
          </a:prstGeom>
        </p:spPr>
        <p:txBody>
          <a:bodyPr lIns="91425" tIns="91425" rIns="91425" bIns="91425" anchor="t" anchorCtr="0">
            <a:noAutofit/>
          </a:bodyPr>
          <a:lstStyle/>
          <a:p>
            <a:pPr lvl="0" rtl="0">
              <a:lnSpc>
                <a:spcPct val="115000"/>
              </a:lnSpc>
              <a:spcBef>
                <a:spcPts val="0"/>
              </a:spcBef>
              <a:buNone/>
            </a:pPr>
            <a:r>
              <a:rPr lang="en" sz="2200" b="1" i="1" dirty="0">
                <a:solidFill>
                  <a:schemeClr val="dk1"/>
                </a:solidFill>
                <a:latin typeface="Lato"/>
                <a:ea typeface="Lato"/>
                <a:cs typeface="Lato"/>
                <a:sym typeface="Lato"/>
              </a:rPr>
              <a:t>Simple</a:t>
            </a:r>
          </a:p>
          <a:p>
            <a:pPr marL="457200" lvl="0" indent="-381000" rtl="0">
              <a:lnSpc>
                <a:spcPct val="115000"/>
              </a:lnSpc>
              <a:spcBef>
                <a:spcPts val="0"/>
              </a:spcBef>
              <a:buClr>
                <a:schemeClr val="dk1"/>
              </a:buClr>
              <a:buSzPct val="100000"/>
              <a:buFont typeface="Lato"/>
            </a:pPr>
            <a:r>
              <a:rPr lang="en" sz="2200" dirty="0" smtClean="0">
                <a:solidFill>
                  <a:schemeClr val="dk1"/>
                </a:solidFill>
                <a:latin typeface="Lato"/>
                <a:ea typeface="Lato"/>
                <a:cs typeface="Lato"/>
                <a:sym typeface="Lato"/>
              </a:rPr>
              <a:t>Handmade products can be easily bought from Dasticrafts</a:t>
            </a:r>
            <a:r>
              <a:rPr lang="en" sz="2400" dirty="0" smtClean="0">
                <a:solidFill>
                  <a:schemeClr val="dk1"/>
                </a:solidFill>
                <a:latin typeface="Lato"/>
                <a:ea typeface="Lato"/>
                <a:cs typeface="Lato"/>
                <a:sym typeface="Lato"/>
              </a:rPr>
              <a:t>.</a:t>
            </a:r>
          </a:p>
          <a:p>
            <a:pPr lvl="0" rtl="0">
              <a:lnSpc>
                <a:spcPct val="115000"/>
              </a:lnSpc>
              <a:spcBef>
                <a:spcPts val="0"/>
              </a:spcBef>
              <a:buNone/>
            </a:pPr>
            <a:endParaRPr sz="1200" dirty="0" smtClean="0">
              <a:solidFill>
                <a:schemeClr val="dk1"/>
              </a:solidFill>
              <a:latin typeface="Lato"/>
              <a:ea typeface="Lato"/>
              <a:cs typeface="Lato"/>
              <a:sym typeface="Lato"/>
            </a:endParaRPr>
          </a:p>
          <a:p>
            <a:pPr lvl="0">
              <a:spcBef>
                <a:spcPts val="0"/>
              </a:spcBef>
              <a:buNone/>
            </a:pPr>
            <a:r>
              <a:rPr lang="en" sz="2200" b="1" i="1" dirty="0" smtClean="0">
                <a:solidFill>
                  <a:schemeClr val="dk1"/>
                </a:solidFill>
                <a:latin typeface="Lato"/>
                <a:ea typeface="Lato"/>
                <a:cs typeface="Lato"/>
                <a:sym typeface="Lato"/>
              </a:rPr>
              <a:t>Moderate</a:t>
            </a:r>
            <a:endParaRPr lang="en" sz="2200" b="1" i="1" dirty="0">
              <a:solidFill>
                <a:schemeClr val="dk1"/>
              </a:solidFill>
              <a:latin typeface="Lato"/>
              <a:ea typeface="Lato"/>
              <a:cs typeface="Lato"/>
              <a:sym typeface="Lato"/>
            </a:endParaRPr>
          </a:p>
          <a:p>
            <a:pPr marL="457200" lvl="0" indent="-381000">
              <a:spcBef>
                <a:spcPts val="0"/>
              </a:spcBef>
              <a:buClr>
                <a:schemeClr val="dk1"/>
              </a:buClr>
              <a:buSzPct val="100000"/>
              <a:buFont typeface="Lato"/>
            </a:pPr>
            <a:r>
              <a:rPr lang="en" sz="2200" dirty="0" smtClean="0">
                <a:solidFill>
                  <a:schemeClr val="dk1"/>
                </a:solidFill>
                <a:latin typeface="Lato"/>
                <a:ea typeface="Lato"/>
                <a:cs typeface="Lato"/>
                <a:sym typeface="Lato"/>
              </a:rPr>
              <a:t>People can order different kind of handicrafts in a more organized manner.</a:t>
            </a:r>
            <a:endParaRPr lang="en" sz="2200" dirty="0">
              <a:solidFill>
                <a:schemeClr val="dk1"/>
              </a:solidFill>
              <a:latin typeface="Lato"/>
              <a:ea typeface="Lato"/>
              <a:cs typeface="Lato"/>
              <a:sym typeface="Lato"/>
            </a:endParaRPr>
          </a:p>
          <a:p>
            <a:pPr lvl="0">
              <a:spcBef>
                <a:spcPts val="0"/>
              </a:spcBef>
              <a:buNone/>
            </a:pPr>
            <a:endParaRPr sz="1200" dirty="0">
              <a:solidFill>
                <a:schemeClr val="dk1"/>
              </a:solidFill>
              <a:latin typeface="Lato"/>
              <a:ea typeface="Lato"/>
              <a:cs typeface="Lato"/>
              <a:sym typeface="Lato"/>
            </a:endParaRPr>
          </a:p>
          <a:p>
            <a:pPr lvl="0">
              <a:spcBef>
                <a:spcPts val="0"/>
              </a:spcBef>
              <a:buNone/>
            </a:pPr>
            <a:r>
              <a:rPr lang="en" sz="2200" b="1" i="1" dirty="0">
                <a:solidFill>
                  <a:schemeClr val="dk1"/>
                </a:solidFill>
                <a:latin typeface="Lato"/>
                <a:ea typeface="Lato"/>
                <a:cs typeface="Lato"/>
                <a:sym typeface="Lato"/>
              </a:rPr>
              <a:t>Complex</a:t>
            </a:r>
          </a:p>
          <a:p>
            <a:pPr marL="457200" lvl="0" indent="-381000">
              <a:spcBef>
                <a:spcPts val="0"/>
              </a:spcBef>
              <a:buClr>
                <a:schemeClr val="dk1"/>
              </a:buClr>
              <a:buSzPct val="100000"/>
              <a:buFont typeface="Lato"/>
            </a:pPr>
            <a:r>
              <a:rPr lang="en" sz="2200" dirty="0" smtClean="0">
                <a:solidFill>
                  <a:schemeClr val="dk1"/>
                </a:solidFill>
                <a:latin typeface="Lato"/>
                <a:ea typeface="Lato"/>
                <a:cs typeface="Lato"/>
                <a:sym typeface="Lato"/>
              </a:rPr>
              <a:t>Customers can order the products they want (customized products).</a:t>
            </a:r>
            <a:endParaRPr sz="2200" dirty="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106"/>
        <p:cNvGrpSpPr/>
        <p:nvPr/>
      </p:nvGrpSpPr>
      <p:grpSpPr>
        <a:xfrm>
          <a:off x="0" y="0"/>
          <a:ext cx="0" cy="0"/>
          <a:chOff x="0" y="0"/>
          <a:chExt cx="0" cy="0"/>
        </a:xfrm>
      </p:grpSpPr>
      <p:sp>
        <p:nvSpPr>
          <p:cNvPr id="107" name="Shape 107"/>
          <p:cNvSpPr txBox="1"/>
          <p:nvPr/>
        </p:nvSpPr>
        <p:spPr>
          <a:xfrm>
            <a:off x="567975" y="389900"/>
            <a:ext cx="6185100" cy="7215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999999"/>
                </a:solidFill>
                <a:latin typeface="Montserrat"/>
                <a:ea typeface="Montserrat"/>
                <a:cs typeface="Montserrat"/>
                <a:sym typeface="Montserrat"/>
              </a:rPr>
              <a:t>SELECTED INTERFACE &amp; RATIONALE</a:t>
            </a:r>
          </a:p>
          <a:p>
            <a:pPr lvl="0" rtl="0">
              <a:spcBef>
                <a:spcPts val="0"/>
              </a:spcBef>
              <a:buNone/>
            </a:pPr>
            <a:endParaRPr>
              <a:solidFill>
                <a:srgbClr val="999999"/>
              </a:solidFill>
            </a:endParaRPr>
          </a:p>
        </p:txBody>
      </p:sp>
      <p:sp>
        <p:nvSpPr>
          <p:cNvPr id="110" name="Shape 110"/>
          <p:cNvSpPr txBox="1">
            <a:spLocks noGrp="1"/>
          </p:cNvSpPr>
          <p:nvPr>
            <p:ph type="body" idx="4294967295"/>
          </p:nvPr>
        </p:nvSpPr>
        <p:spPr>
          <a:xfrm>
            <a:off x="567975" y="1533300"/>
            <a:ext cx="6458700" cy="2838300"/>
          </a:xfrm>
          <a:prstGeom prst="rect">
            <a:avLst/>
          </a:prstGeom>
        </p:spPr>
        <p:txBody>
          <a:bodyPr lIns="91425" tIns="91425" rIns="91425" bIns="91425" anchor="t" anchorCtr="0">
            <a:noAutofit/>
          </a:bodyPr>
          <a:lstStyle/>
          <a:p>
            <a:pPr lvl="0" rtl="0">
              <a:lnSpc>
                <a:spcPct val="115000"/>
              </a:lnSpc>
              <a:spcBef>
                <a:spcPts val="0"/>
              </a:spcBef>
              <a:buNone/>
            </a:pPr>
            <a:r>
              <a:rPr lang="en" sz="2800" b="1" dirty="0" smtClean="0">
                <a:solidFill>
                  <a:schemeClr val="dk1"/>
                </a:solidFill>
                <a:latin typeface="Lato"/>
                <a:ea typeface="Lato"/>
                <a:cs typeface="Lato"/>
                <a:sym typeface="Lato"/>
              </a:rPr>
              <a:t>Place your order</a:t>
            </a:r>
            <a:endParaRPr lang="en" sz="2800" b="1" dirty="0">
              <a:solidFill>
                <a:schemeClr val="dk1"/>
              </a:solidFill>
              <a:latin typeface="Lato"/>
              <a:ea typeface="Lato"/>
              <a:cs typeface="Lato"/>
              <a:sym typeface="Lato"/>
            </a:endParaRPr>
          </a:p>
          <a:p>
            <a:pPr marL="457200" lvl="0" indent="-368300" rtl="0">
              <a:lnSpc>
                <a:spcPct val="115000"/>
              </a:lnSpc>
              <a:spcBef>
                <a:spcPts val="0"/>
              </a:spcBef>
              <a:buClr>
                <a:schemeClr val="dk1"/>
              </a:buClr>
              <a:buSzPct val="100000"/>
              <a:buFont typeface="Lato"/>
            </a:pPr>
            <a:r>
              <a:rPr lang="en" sz="2200" dirty="0" smtClean="0">
                <a:solidFill>
                  <a:schemeClr val="dk1"/>
                </a:solidFill>
                <a:latin typeface="Lato"/>
                <a:ea typeface="Lato"/>
                <a:cs typeface="Lato"/>
                <a:sym typeface="Lato"/>
              </a:rPr>
              <a:t>Easy to use</a:t>
            </a:r>
            <a:endParaRPr lang="en" sz="2200" dirty="0">
              <a:solidFill>
                <a:schemeClr val="dk1"/>
              </a:solidFill>
              <a:latin typeface="Lato"/>
              <a:ea typeface="Lato"/>
              <a:cs typeface="Lato"/>
              <a:sym typeface="Lato"/>
            </a:endParaRPr>
          </a:p>
          <a:p>
            <a:pPr marL="457200" lvl="0" indent="-368300" rtl="0">
              <a:lnSpc>
                <a:spcPct val="115000"/>
              </a:lnSpc>
              <a:spcBef>
                <a:spcPts val="0"/>
              </a:spcBef>
              <a:buClr>
                <a:schemeClr val="dk1"/>
              </a:buClr>
              <a:buSzPct val="100000"/>
              <a:buFont typeface="Lato"/>
            </a:pPr>
            <a:r>
              <a:rPr lang="en-US" sz="2200" dirty="0" smtClean="0">
                <a:solidFill>
                  <a:schemeClr val="dk1"/>
                </a:solidFill>
                <a:latin typeface="Lato"/>
                <a:ea typeface="Lato"/>
                <a:cs typeface="Lato"/>
                <a:sym typeface="Lato"/>
              </a:rPr>
              <a:t>Order number of different kind of handicrafts easily </a:t>
            </a:r>
          </a:p>
          <a:p>
            <a:pPr marL="457200" lvl="0" indent="-368300" rtl="0">
              <a:lnSpc>
                <a:spcPct val="115000"/>
              </a:lnSpc>
              <a:spcBef>
                <a:spcPts val="0"/>
              </a:spcBef>
              <a:buClr>
                <a:schemeClr val="dk1"/>
              </a:buClr>
              <a:buSzPct val="100000"/>
              <a:buFont typeface="Lato"/>
            </a:pPr>
            <a:r>
              <a:rPr lang="en-US" sz="2200" dirty="0" smtClean="0">
                <a:solidFill>
                  <a:schemeClr val="dk1"/>
                </a:solidFill>
                <a:latin typeface="Lato"/>
                <a:ea typeface="Lato"/>
                <a:cs typeface="Lato"/>
                <a:sym typeface="Lato"/>
              </a:rPr>
              <a:t>O</a:t>
            </a:r>
            <a:r>
              <a:rPr lang="en" sz="2200" dirty="0">
                <a:solidFill>
                  <a:schemeClr val="dk1"/>
                </a:solidFill>
                <a:latin typeface="Lato"/>
                <a:ea typeface="Lato"/>
                <a:cs typeface="Lato"/>
                <a:sym typeface="Lato"/>
              </a:rPr>
              <a:t>rder the handicrafts you have been looking for</a:t>
            </a:r>
          </a:p>
          <a:p>
            <a:pPr marL="88900" lvl="0" rtl="0">
              <a:lnSpc>
                <a:spcPct val="115000"/>
              </a:lnSpc>
              <a:spcBef>
                <a:spcPts val="0"/>
              </a:spcBef>
              <a:buClr>
                <a:schemeClr val="dk1"/>
              </a:buClr>
              <a:buSzPct val="100000"/>
              <a:buNone/>
            </a:pPr>
            <a:endParaRPr lang="en" sz="2200" dirty="0">
              <a:solidFill>
                <a:schemeClr val="dk1"/>
              </a:solidFill>
              <a:latin typeface="Lato"/>
              <a:ea typeface="Lato"/>
              <a:cs typeface="Lato"/>
              <a:sym typeface="Lato"/>
            </a:endParaRPr>
          </a:p>
          <a:p>
            <a:pPr lvl="0" rtl="0">
              <a:spcBef>
                <a:spcPts val="0"/>
              </a:spcBef>
              <a:buNone/>
            </a:pPr>
            <a:endParaRPr sz="24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753075" y="522857"/>
            <a:ext cx="2238375" cy="42005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60000" y="443525"/>
            <a:ext cx="4801500" cy="409500"/>
          </a:xfrm>
          <a:prstGeom prst="rect">
            <a:avLst/>
          </a:prstGeom>
        </p:spPr>
        <p:txBody>
          <a:bodyPr lIns="91425" tIns="91425" rIns="91425" bIns="91425" anchor="b" anchorCtr="0">
            <a:noAutofit/>
          </a:bodyPr>
          <a:lstStyle/>
          <a:p>
            <a:pPr lvl="0" rtl="0">
              <a:spcBef>
                <a:spcPts val="0"/>
              </a:spcBef>
              <a:buNone/>
            </a:pPr>
            <a:r>
              <a:rPr lang="en" sz="3000">
                <a:solidFill>
                  <a:srgbClr val="4CAF50"/>
                </a:solidFill>
              </a:rPr>
              <a:t>SIMPLE TASK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199" y="133564"/>
            <a:ext cx="4343240" cy="49277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692150" y="2781725"/>
            <a:ext cx="4801500" cy="409500"/>
          </a:xfrm>
          <a:prstGeom prst="rect">
            <a:avLst/>
          </a:prstGeom>
        </p:spPr>
        <p:txBody>
          <a:bodyPr lIns="91425" tIns="91425" rIns="91425" bIns="91425" anchor="b" anchorCtr="0">
            <a:noAutofit/>
          </a:bodyPr>
          <a:lstStyle/>
          <a:p>
            <a:pPr lvl="0" algn="ctr" rtl="0">
              <a:spcBef>
                <a:spcPts val="0"/>
              </a:spcBef>
              <a:buNone/>
            </a:pPr>
            <a:r>
              <a:rPr lang="en" sz="3000">
                <a:solidFill>
                  <a:srgbClr val="3F51B5"/>
                </a:solidFill>
              </a:rPr>
              <a:t>MODERATE </a:t>
            </a:r>
          </a:p>
          <a:p>
            <a:pPr lvl="0" algn="ctr" rtl="0">
              <a:spcBef>
                <a:spcPts val="0"/>
              </a:spcBef>
              <a:buNone/>
            </a:pPr>
            <a:r>
              <a:rPr lang="en" sz="3000">
                <a:solidFill>
                  <a:srgbClr val="3F51B5"/>
                </a:solidFill>
              </a:rPr>
              <a:t>TASK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42" y="102741"/>
            <a:ext cx="427132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132"/>
        <p:cNvGrpSpPr/>
        <p:nvPr/>
      </p:nvGrpSpPr>
      <p:grpSpPr>
        <a:xfrm>
          <a:off x="0" y="0"/>
          <a:ext cx="0" cy="0"/>
          <a:chOff x="0" y="0"/>
          <a:chExt cx="0" cy="0"/>
        </a:xfrm>
      </p:grpSpPr>
      <p:sp>
        <p:nvSpPr>
          <p:cNvPr id="133" name="Shape 133"/>
          <p:cNvSpPr txBox="1">
            <a:spLocks noGrp="1"/>
          </p:cNvSpPr>
          <p:nvPr>
            <p:ph type="ctrTitle" idx="4294967295"/>
          </p:nvPr>
        </p:nvSpPr>
        <p:spPr>
          <a:xfrm>
            <a:off x="5791200" y="4091200"/>
            <a:ext cx="6136800" cy="658800"/>
          </a:xfrm>
          <a:prstGeom prst="rect">
            <a:avLst/>
          </a:prstGeom>
        </p:spPr>
        <p:txBody>
          <a:bodyPr lIns="91425" tIns="91425" rIns="91425" bIns="91425" anchor="b" anchorCtr="0">
            <a:noAutofit/>
          </a:bodyPr>
          <a:lstStyle/>
          <a:p>
            <a:pPr lvl="0" rtl="0">
              <a:spcBef>
                <a:spcPts val="0"/>
              </a:spcBef>
              <a:buNone/>
            </a:pPr>
            <a:r>
              <a:rPr lang="en" sz="3000" dirty="0" smtClean="0">
                <a:solidFill>
                  <a:srgbClr val="03A9F4"/>
                </a:solidFill>
              </a:rPr>
              <a:t>Complex</a:t>
            </a:r>
            <a:br>
              <a:rPr lang="en" sz="3000" dirty="0" smtClean="0">
                <a:solidFill>
                  <a:srgbClr val="03A9F4"/>
                </a:solidFill>
              </a:rPr>
            </a:br>
            <a:r>
              <a:rPr lang="en" sz="3000" dirty="0" smtClean="0">
                <a:solidFill>
                  <a:srgbClr val="03A9F4"/>
                </a:solidFill>
              </a:rPr>
              <a:t>Task</a:t>
            </a:r>
            <a:endParaRPr lang="en" sz="3000" dirty="0">
              <a:solidFill>
                <a:srgbClr val="03A9F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66256" y="531700"/>
            <a:ext cx="5143500" cy="40801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722275" y="2524000"/>
            <a:ext cx="4801500" cy="409500"/>
          </a:xfrm>
          <a:prstGeom prst="rect">
            <a:avLst/>
          </a:prstGeom>
        </p:spPr>
        <p:txBody>
          <a:bodyPr lIns="91425" tIns="91425" rIns="91425" bIns="91425" anchor="b" anchorCtr="0">
            <a:noAutofit/>
          </a:bodyPr>
          <a:lstStyle/>
          <a:p>
            <a:pPr lvl="0" algn="ctr" rtl="0">
              <a:spcBef>
                <a:spcPts val="0"/>
              </a:spcBef>
              <a:buNone/>
            </a:pPr>
            <a:r>
              <a:rPr lang="en" sz="3000">
                <a:solidFill>
                  <a:srgbClr val="E91E63"/>
                </a:solidFill>
              </a:rPr>
              <a:t>LOW-FI </a:t>
            </a:r>
          </a:p>
          <a:p>
            <a:pPr lvl="0" algn="ctr" rtl="0">
              <a:spcBef>
                <a:spcPts val="0"/>
              </a:spcBef>
              <a:buNone/>
            </a:pPr>
            <a:r>
              <a:rPr lang="en" sz="3000">
                <a:solidFill>
                  <a:srgbClr val="E91E63"/>
                </a:solidFill>
              </a:rPr>
              <a:t>PROTOTYPE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337" y="527192"/>
            <a:ext cx="5143500" cy="4253501"/>
          </a:xfrm>
          <a:prstGeom prst="rect">
            <a:avLst/>
          </a:prstGeom>
        </p:spPr>
      </p:pic>
    </p:spTree>
    <p:extLst>
      <p:ext uri="{BB962C8B-B14F-4D97-AF65-F5344CB8AC3E}">
        <p14:creationId xmlns:p14="http://schemas.microsoft.com/office/powerpoint/2010/main" val="1643332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139"/>
        <p:cNvGrpSpPr/>
        <p:nvPr/>
      </p:nvGrpSpPr>
      <p:grpSpPr>
        <a:xfrm>
          <a:off x="0" y="0"/>
          <a:ext cx="0" cy="0"/>
          <a:chOff x="0" y="0"/>
          <a:chExt cx="0" cy="0"/>
        </a:xfrm>
      </p:grpSpPr>
      <p:sp>
        <p:nvSpPr>
          <p:cNvPr id="140" name="Shape 140"/>
          <p:cNvSpPr txBox="1">
            <a:spLocks noGrp="1"/>
          </p:cNvSpPr>
          <p:nvPr>
            <p:ph type="ctrTitle" idx="4294967295"/>
          </p:nvPr>
        </p:nvSpPr>
        <p:spPr>
          <a:xfrm>
            <a:off x="460000" y="717175"/>
            <a:ext cx="6136800" cy="658800"/>
          </a:xfrm>
          <a:prstGeom prst="rect">
            <a:avLst/>
          </a:prstGeom>
        </p:spPr>
        <p:txBody>
          <a:bodyPr lIns="91425" tIns="91425" rIns="91425" bIns="91425" anchor="b" anchorCtr="0">
            <a:noAutofit/>
          </a:bodyPr>
          <a:lstStyle/>
          <a:p>
            <a:pPr lvl="0" rtl="0">
              <a:spcBef>
                <a:spcPts val="0"/>
              </a:spcBef>
              <a:buNone/>
            </a:pPr>
            <a:r>
              <a:rPr lang="en" sz="3000" dirty="0">
                <a:solidFill>
                  <a:srgbClr val="00BCD4"/>
                </a:solidFill>
              </a:rPr>
              <a:t>EXPERIMENTAL METHOD</a:t>
            </a:r>
          </a:p>
        </p:txBody>
      </p:sp>
      <p:sp>
        <p:nvSpPr>
          <p:cNvPr id="141" name="Shape 141"/>
          <p:cNvSpPr txBox="1">
            <a:spLocks noGrp="1"/>
          </p:cNvSpPr>
          <p:nvPr>
            <p:ph type="body" idx="4294967295"/>
          </p:nvPr>
        </p:nvSpPr>
        <p:spPr>
          <a:xfrm>
            <a:off x="460000" y="1428975"/>
            <a:ext cx="2760300" cy="1753200"/>
          </a:xfrm>
          <a:prstGeom prst="rect">
            <a:avLst/>
          </a:prstGeom>
        </p:spPr>
        <p:txBody>
          <a:bodyPr lIns="91425" tIns="91425" rIns="91425" bIns="91425" anchor="t" anchorCtr="0">
            <a:noAutofit/>
          </a:bodyPr>
          <a:lstStyle/>
          <a:p>
            <a:pPr lvl="0" algn="ctr" rtl="0">
              <a:spcBef>
                <a:spcPts val="0"/>
              </a:spcBef>
              <a:buNone/>
            </a:pPr>
            <a:r>
              <a:rPr lang="en" sz="2400" b="1" dirty="0" smtClean="0"/>
              <a:t>Participant </a:t>
            </a:r>
            <a:r>
              <a:rPr lang="en" sz="2400" b="1" dirty="0"/>
              <a:t>#1</a:t>
            </a:r>
          </a:p>
          <a:p>
            <a:pPr marL="457200" lvl="0" indent="-368300" rtl="0">
              <a:spcBef>
                <a:spcPts val="0"/>
              </a:spcBef>
              <a:buSzPct val="100000"/>
            </a:pPr>
            <a:r>
              <a:rPr lang="en" sz="2200" dirty="0" smtClean="0"/>
              <a:t>Working male</a:t>
            </a:r>
            <a:endParaRPr lang="en" sz="2200" dirty="0"/>
          </a:p>
          <a:p>
            <a:pPr marL="457200" lvl="0" indent="-368300" rtl="0">
              <a:spcBef>
                <a:spcPts val="0"/>
              </a:spcBef>
              <a:buSzPct val="100000"/>
            </a:pPr>
            <a:r>
              <a:rPr lang="en" sz="2200" dirty="0"/>
              <a:t>Late </a:t>
            </a:r>
            <a:r>
              <a:rPr lang="en" sz="2200" dirty="0" smtClean="0"/>
              <a:t>30’s – 35’s</a:t>
            </a:r>
            <a:endParaRPr lang="en" sz="2200" dirty="0"/>
          </a:p>
          <a:p>
            <a:pPr marL="457200" lvl="0" indent="-368300" rtl="0">
              <a:spcBef>
                <a:spcPts val="0"/>
              </a:spcBef>
              <a:buSzPct val="100000"/>
            </a:pPr>
            <a:r>
              <a:rPr lang="en" sz="2200" dirty="0" smtClean="0"/>
              <a:t>Has been using different apps</a:t>
            </a:r>
            <a:endParaRPr lang="en" sz="2200" dirty="0"/>
          </a:p>
          <a:p>
            <a:pPr lvl="0" rtl="0">
              <a:spcBef>
                <a:spcPts val="0"/>
              </a:spcBef>
              <a:buNone/>
            </a:pPr>
            <a:endParaRPr sz="2200" dirty="0"/>
          </a:p>
        </p:txBody>
      </p:sp>
      <p:sp>
        <p:nvSpPr>
          <p:cNvPr id="142" name="Shape 142"/>
          <p:cNvSpPr txBox="1">
            <a:spLocks noGrp="1"/>
          </p:cNvSpPr>
          <p:nvPr>
            <p:ph type="body" idx="4294967295"/>
          </p:nvPr>
        </p:nvSpPr>
        <p:spPr>
          <a:xfrm>
            <a:off x="3048100" y="1428975"/>
            <a:ext cx="2760300" cy="1645800"/>
          </a:xfrm>
          <a:prstGeom prst="rect">
            <a:avLst/>
          </a:prstGeom>
        </p:spPr>
        <p:txBody>
          <a:bodyPr lIns="91425" tIns="91425" rIns="91425" bIns="91425" anchor="t" anchorCtr="0">
            <a:noAutofit/>
          </a:bodyPr>
          <a:lstStyle/>
          <a:p>
            <a:pPr lvl="0" algn="ctr" rtl="0">
              <a:spcBef>
                <a:spcPts val="0"/>
              </a:spcBef>
              <a:buNone/>
            </a:pPr>
            <a:r>
              <a:rPr lang="en" sz="2400" b="1" dirty="0" smtClean="0"/>
              <a:t>Participant </a:t>
            </a:r>
            <a:r>
              <a:rPr lang="en" sz="2400" b="1" dirty="0"/>
              <a:t>#2</a:t>
            </a:r>
          </a:p>
          <a:p>
            <a:pPr marL="457200" lvl="0" indent="-368300" rtl="0">
              <a:spcBef>
                <a:spcPts val="0"/>
              </a:spcBef>
              <a:buSzPct val="100000"/>
            </a:pPr>
            <a:r>
              <a:rPr lang="en" sz="2200" dirty="0" smtClean="0"/>
              <a:t>Student boy</a:t>
            </a:r>
          </a:p>
          <a:p>
            <a:pPr marL="457200" lvl="0" indent="-368300" rtl="0">
              <a:spcBef>
                <a:spcPts val="0"/>
              </a:spcBef>
              <a:buSzPct val="100000"/>
            </a:pPr>
            <a:endParaRPr lang="en" sz="2200" dirty="0"/>
          </a:p>
          <a:p>
            <a:pPr marL="457200" lvl="0" indent="-368300" rtl="0">
              <a:spcBef>
                <a:spcPts val="0"/>
              </a:spcBef>
              <a:buSzPct val="100000"/>
            </a:pPr>
            <a:r>
              <a:rPr lang="en" sz="2200" dirty="0"/>
              <a:t>early 20’s</a:t>
            </a:r>
          </a:p>
        </p:txBody>
      </p:sp>
      <p:sp>
        <p:nvSpPr>
          <p:cNvPr id="143" name="Shape 143"/>
          <p:cNvSpPr txBox="1">
            <a:spLocks noGrp="1"/>
          </p:cNvSpPr>
          <p:nvPr>
            <p:ph type="body" idx="4294967295"/>
          </p:nvPr>
        </p:nvSpPr>
        <p:spPr>
          <a:xfrm>
            <a:off x="5489200" y="1428975"/>
            <a:ext cx="2760300" cy="1753200"/>
          </a:xfrm>
          <a:prstGeom prst="rect">
            <a:avLst/>
          </a:prstGeom>
        </p:spPr>
        <p:txBody>
          <a:bodyPr lIns="91425" tIns="91425" rIns="91425" bIns="91425" anchor="t" anchorCtr="0">
            <a:noAutofit/>
          </a:bodyPr>
          <a:lstStyle/>
          <a:p>
            <a:pPr lvl="0" algn="ctr" rtl="0">
              <a:spcBef>
                <a:spcPts val="0"/>
              </a:spcBef>
              <a:buNone/>
            </a:pPr>
            <a:r>
              <a:rPr lang="en" sz="2400" b="1" dirty="0"/>
              <a:t>Participant #3</a:t>
            </a:r>
          </a:p>
          <a:p>
            <a:pPr marL="457200" lvl="0" indent="-368300" rtl="0">
              <a:spcBef>
                <a:spcPts val="0"/>
              </a:spcBef>
              <a:buSzPct val="100000"/>
            </a:pPr>
            <a:r>
              <a:rPr lang="en" sz="2200" dirty="0" smtClean="0"/>
              <a:t>Female</a:t>
            </a:r>
            <a:endParaRPr lang="en" sz="2200" dirty="0"/>
          </a:p>
          <a:p>
            <a:pPr marL="457200" lvl="0" indent="-368300" rtl="0">
              <a:spcBef>
                <a:spcPts val="0"/>
              </a:spcBef>
              <a:buSzPct val="100000"/>
            </a:pPr>
            <a:r>
              <a:rPr lang="en" sz="2200" dirty="0" smtClean="0"/>
              <a:t>Teacher</a:t>
            </a:r>
          </a:p>
          <a:p>
            <a:pPr marL="457200" lvl="0" indent="-368300" rtl="0">
              <a:spcBef>
                <a:spcPts val="0"/>
              </a:spcBef>
              <a:buSzPct val="100000"/>
            </a:pPr>
            <a:r>
              <a:rPr lang="en" sz="2200" dirty="0" smtClean="0"/>
              <a:t>Don’t use apps frequently</a:t>
            </a:r>
            <a:endParaRPr lang="en" sz="2200" dirty="0"/>
          </a:p>
        </p:txBody>
      </p:sp>
      <p:sp>
        <p:nvSpPr>
          <p:cNvPr id="4" name="Rectangle 3"/>
          <p:cNvSpPr/>
          <p:nvPr/>
        </p:nvSpPr>
        <p:spPr>
          <a:xfrm>
            <a:off x="799908" y="4010357"/>
            <a:ext cx="5008491" cy="307777"/>
          </a:xfrm>
          <a:prstGeom prst="rect">
            <a:avLst/>
          </a:prstGeom>
        </p:spPr>
        <p:txBody>
          <a:bodyPr wrap="square">
            <a:spAutoFit/>
          </a:bodyPr>
          <a:lstStyle/>
          <a:p>
            <a:pPr lvl="0">
              <a:defRPr/>
            </a:pPr>
            <a:r>
              <a:rPr lang="en" b="1" dirty="0">
                <a:solidFill>
                  <a:schemeClr val="dk1"/>
                </a:solidFill>
                <a:latin typeface="Lato"/>
                <a:ea typeface="Lato"/>
                <a:cs typeface="Lato"/>
                <a:sym typeface="Lato"/>
              </a:rPr>
              <a:t>Location/Time</a:t>
            </a:r>
            <a:r>
              <a:rPr lang="en" dirty="0">
                <a:solidFill>
                  <a:schemeClr val="dk1"/>
                </a:solidFill>
                <a:latin typeface="Lato"/>
                <a:ea typeface="Lato"/>
                <a:cs typeface="Lato"/>
                <a:sym typeface="Lato"/>
              </a:rPr>
              <a:t>: University and Home on Sunday.</a:t>
            </a:r>
          </a:p>
        </p:txBody>
      </p:sp>
    </p:spTree>
  </p:cSld>
  <p:clrMapOvr>
    <a:masterClrMapping/>
  </p:clrMapOvr>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521</Words>
  <Application>Microsoft Office PowerPoint</Application>
  <PresentationFormat>On-screen Show (16:9)</PresentationFormat>
  <Paragraphs>81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Pacifico</vt:lpstr>
      <vt:lpstr>Karla</vt:lpstr>
      <vt:lpstr>Arial</vt:lpstr>
      <vt:lpstr>Lato</vt:lpstr>
      <vt:lpstr>Arvirargus template</vt:lpstr>
      <vt:lpstr>Low-Fi  Prototype</vt:lpstr>
      <vt:lpstr>DastiCrafts</vt:lpstr>
      <vt:lpstr>Tasks</vt:lpstr>
      <vt:lpstr>PowerPoint Presentation</vt:lpstr>
      <vt:lpstr>SIMPLE TASK </vt:lpstr>
      <vt:lpstr>MODERATE  TASK</vt:lpstr>
      <vt:lpstr>Complex Task</vt:lpstr>
      <vt:lpstr>LOW-FI  PROTOTYPE</vt:lpstr>
      <vt:lpstr>EXPERIMENTAL METHOD</vt:lpstr>
      <vt:lpstr>RESULTS</vt:lpstr>
      <vt:lpstr>SUGGESTED UI CHANGES</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Low-Fi  Prototype</dc:title>
  <cp:lastModifiedBy>Ahmad Yousaf</cp:lastModifiedBy>
  <cp:revision>33</cp:revision>
  <dcterms:modified xsi:type="dcterms:W3CDTF">2017-05-09T09:07:54Z</dcterms:modified>
</cp:coreProperties>
</file>